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79" r:id="rId2"/>
    <p:sldId id="277" r:id="rId3"/>
    <p:sldId id="276" r:id="rId4"/>
    <p:sldId id="283" r:id="rId5"/>
    <p:sldId id="280" r:id="rId6"/>
    <p:sldId id="281" r:id="rId7"/>
    <p:sldId id="266" r:id="rId8"/>
  </p:sldIdLst>
  <p:sldSz cx="24384000" cy="13716000"/>
  <p:notesSz cx="7023100" cy="93091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88394" autoAdjust="0"/>
  </p:normalViewPr>
  <p:slideViewPr>
    <p:cSldViewPr snapToGrid="0">
      <p:cViewPr varScale="1">
        <p:scale>
          <a:sx n="47" d="100"/>
          <a:sy n="47" d="100"/>
        </p:scale>
        <p:origin x="10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</p:spPr>
        <p:txBody>
          <a:bodyPr lIns="93324" tIns="46662" rIns="93324" bIns="46662"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36414" y="4421823"/>
            <a:ext cx="5150273" cy="4189095"/>
          </a:xfrm>
          <a:prstGeom prst="rect">
            <a:avLst/>
          </a:prstGeom>
        </p:spPr>
        <p:txBody>
          <a:bodyPr lIns="93324" tIns="46662" rIns="93324" bIns="46662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8500"/>
            <a:ext cx="6207125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2462">
              <a:defRPr/>
            </a:pP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de-DE" baseline="0" dirty="0">
                <a:solidFill>
                  <a:schemeClr val="accent1">
                    <a:lumMod val="50000"/>
                  </a:schemeClr>
                </a:solidFill>
              </a:rPr>
              <a:t>ntro to the OSCE - </a:t>
            </a:r>
            <a:r>
              <a:rPr lang="en-GB" dirty="0"/>
              <a:t>World´s largest regional security organization with 57 </a:t>
            </a:r>
            <a:r>
              <a:rPr lang="en-GB" dirty="0" err="1"/>
              <a:t>pS</a:t>
            </a:r>
            <a:r>
              <a:rPr lang="en-GB" dirty="0"/>
              <a:t> (from </a:t>
            </a:r>
            <a:r>
              <a:rPr lang="en-GB" dirty="0" err="1"/>
              <a:t>vancuver</a:t>
            </a:r>
            <a:r>
              <a:rPr lang="en-GB" dirty="0"/>
              <a:t> to Vladivostok) covering 1.2 billion people</a:t>
            </a:r>
            <a:endParaRPr lang="en-US" dirty="0"/>
          </a:p>
          <a:p>
            <a:pPr lvl="0"/>
            <a:endParaRPr lang="en-GB" dirty="0"/>
          </a:p>
          <a:p>
            <a:pPr lvl="0"/>
            <a:r>
              <a:rPr lang="en-GB" dirty="0"/>
              <a:t>Premise - 3 dimensions of comprehensive security:</a:t>
            </a:r>
            <a:endParaRPr lang="en-US" dirty="0"/>
          </a:p>
          <a:p>
            <a:pPr lvl="1"/>
            <a:r>
              <a:rPr lang="en-GB" dirty="0"/>
              <a:t>Political-military</a:t>
            </a:r>
            <a:endParaRPr lang="en-US" dirty="0"/>
          </a:p>
          <a:p>
            <a:pPr lvl="1"/>
            <a:r>
              <a:rPr lang="en-GB" dirty="0"/>
              <a:t>Economic and environmental </a:t>
            </a:r>
            <a:endParaRPr lang="en-US" dirty="0"/>
          </a:p>
          <a:p>
            <a:pPr lvl="1"/>
            <a:r>
              <a:rPr lang="en-GB" dirty="0"/>
              <a:t>Human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lIns="93324" tIns="46662" rIns="93324" bIns="46662"/>
          <a:lstStyle/>
          <a:p>
            <a:fld id="{D7DD1373-DD68-4319-8545-14261672B2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273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8500"/>
            <a:ext cx="6207125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Socio</a:t>
            </a:r>
            <a:r>
              <a:rPr lang="de-DE" baseline="0" dirty="0"/>
              <a:t> </a:t>
            </a:r>
            <a:r>
              <a:rPr lang="de-DE" baseline="0" dirty="0" err="1"/>
              <a:t>economic</a:t>
            </a:r>
            <a:r>
              <a:rPr lang="de-DE" baseline="0" dirty="0"/>
              <a:t> </a:t>
            </a:r>
            <a:r>
              <a:rPr lang="de-DE" baseline="0" dirty="0" err="1"/>
              <a:t>disparities</a:t>
            </a:r>
            <a:r>
              <a:rPr lang="de-DE" baseline="0" dirty="0"/>
              <a:t> </a:t>
            </a:r>
            <a:r>
              <a:rPr lang="de-DE" baseline="0" dirty="0" err="1"/>
              <a:t>are</a:t>
            </a:r>
            <a:r>
              <a:rPr lang="de-DE" baseline="0" dirty="0"/>
              <a:t> the </a:t>
            </a:r>
            <a:r>
              <a:rPr lang="de-DE" baseline="0" dirty="0" err="1"/>
              <a:t>root</a:t>
            </a:r>
            <a:r>
              <a:rPr lang="de-DE" baseline="0" dirty="0"/>
              <a:t> </a:t>
            </a:r>
            <a:r>
              <a:rPr lang="de-DE" baseline="0" dirty="0" err="1"/>
              <a:t>cause</a:t>
            </a:r>
            <a:r>
              <a:rPr lang="de-DE" baseline="0" dirty="0"/>
              <a:t> of </a:t>
            </a:r>
            <a:r>
              <a:rPr lang="de-DE" baseline="0" dirty="0" err="1"/>
              <a:t>instability</a:t>
            </a:r>
            <a:r>
              <a:rPr lang="de-DE" baseline="0" dirty="0"/>
              <a:t> </a:t>
            </a:r>
            <a:r>
              <a:rPr lang="de-DE" baseline="0" dirty="0" err="1"/>
              <a:t>and</a:t>
            </a:r>
            <a:r>
              <a:rPr lang="de-DE" baseline="0" dirty="0"/>
              <a:t> </a:t>
            </a:r>
            <a:r>
              <a:rPr lang="de-DE" baseline="0" dirty="0" err="1"/>
              <a:t>conflict</a:t>
            </a:r>
            <a:endParaRPr lang="de-DE" baseline="0" dirty="0"/>
          </a:p>
          <a:p>
            <a:endParaRPr lang="de-DE" baseline="0" dirty="0"/>
          </a:p>
          <a:p>
            <a:pPr marL="357173" indent="-357173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780490" algn="l"/>
              </a:tabLst>
            </a:pPr>
            <a:r>
              <a:rPr lang="en-GB" dirty="0">
                <a:solidFill>
                  <a:srgbClr val="04234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OSCE believes supporting the development of social enterprises, especially green enterprises can contribute to peace, stability and prosperity in areas effected by conflict. </a:t>
            </a:r>
            <a:endParaRPr lang="en-US" sz="1100" dirty="0">
              <a:solidFill>
                <a:srgbClr val="4C483D"/>
              </a:solidFill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73" indent="-357173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780490" algn="l"/>
              </a:tabLst>
            </a:pPr>
            <a:r>
              <a:rPr lang="en-GB" dirty="0">
                <a:solidFill>
                  <a:srgbClr val="04234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Socio-economic disparities, unemployment and economic uncertainly are among the root causes of instability and conflict.  </a:t>
            </a:r>
          </a:p>
          <a:p>
            <a:pPr marL="357173" indent="-357173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780490" algn="l"/>
              </a:tabLst>
            </a:pPr>
            <a:r>
              <a:rPr lang="en-GB" dirty="0">
                <a:solidFill>
                  <a:srgbClr val="04234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Social entrepreneurship can develop skills, provide quality education and life-long learning, sustainable and offers innovative business models and equitable working conditions that support the economic empowerment of individuals, particularly women and youth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lIns="93324" tIns="46662" rIns="93324" bIns="46662"/>
          <a:lstStyle/>
          <a:p>
            <a:fld id="{D7DD1373-DD68-4319-8545-14261672B2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57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8500"/>
            <a:ext cx="6207125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83273" indent="-583273" algn="l">
              <a:buFont typeface="Wingdings" panose="05000000000000000000" pitchFamily="2" charset="2"/>
              <a:buChar char="v"/>
              <a:defRPr b="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en-GB" sz="2400" dirty="0"/>
              <a:t>GREEN PAPER:</a:t>
            </a:r>
          </a:p>
          <a:p>
            <a:pPr marL="583273" indent="-583273" algn="l">
              <a:buFont typeface="Wingdings" panose="05000000000000000000" pitchFamily="2" charset="2"/>
              <a:buChar char="v"/>
              <a:defRPr b="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en-GB" sz="2400" dirty="0"/>
              <a:t>An analysis of the current situation in Western Balkans, describing current hindrances and opportunities for social economy organisations; </a:t>
            </a:r>
          </a:p>
          <a:p>
            <a:pPr algn="l">
              <a:defRPr b="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 lang="en-GB" sz="1200" dirty="0"/>
          </a:p>
          <a:p>
            <a:pPr marL="583273" indent="-583273" algn="l">
              <a:buFont typeface="Wingdings" panose="05000000000000000000" pitchFamily="2" charset="2"/>
              <a:buChar char="v"/>
              <a:defRPr b="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en-GB" sz="2400" dirty="0"/>
              <a:t>An outline of the current enablers of social economy, namely the Digital and Green Transitions as well as the Common Regional Market;</a:t>
            </a:r>
          </a:p>
          <a:p>
            <a:pPr algn="l">
              <a:defRPr b="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 lang="en-GB" sz="1200" dirty="0"/>
          </a:p>
          <a:p>
            <a:pPr marL="583273" indent="-583273" algn="l">
              <a:buFont typeface="Wingdings" panose="05000000000000000000" pitchFamily="2" charset="2"/>
              <a:buChar char="v"/>
              <a:defRPr b="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en-GB" sz="2400" dirty="0"/>
              <a:t>A Roadmap: set of possible courses of action, including policy-making options.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lIns="93324" tIns="46662" rIns="93324" bIns="46662"/>
          <a:lstStyle/>
          <a:p>
            <a:fld id="{D7DD1373-DD68-4319-8545-14261672B2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259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8500"/>
            <a:ext cx="6207125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About the Green Paper – stress the consultative process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7199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8500"/>
            <a:ext cx="6207125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5531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6563" y="711200"/>
            <a:ext cx="6318250" cy="35544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90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62644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U:\SG_CMR\04 Branding and visual identity\Logos\MAIN CORPORATE LOGOS\ENG\OSCE_ENG_LOGO_Descriptor\OSCE_L_ENG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250" y="887165"/>
            <a:ext cx="8070152" cy="936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438811" y="12675498"/>
            <a:ext cx="16685330" cy="663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66"/>
            </a:lvl1pPr>
          </a:lstStyle>
          <a:p>
            <a:pPr lvl="0"/>
            <a:r>
              <a:rPr lang="en-GB" dirty="0" err="1"/>
              <a:t>Dept</a:t>
            </a:r>
            <a:r>
              <a:rPr lang="en-GB" dirty="0"/>
              <a:t> • Author • Version x (xx.xx.08)</a:t>
            </a:r>
          </a:p>
          <a:p>
            <a:pPr lvl="0"/>
            <a:endParaRPr lang="en-GB" dirty="0"/>
          </a:p>
        </p:txBody>
      </p:sp>
      <p:sp>
        <p:nvSpPr>
          <p:cNvPr id="32" name="Rectangle 31"/>
          <p:cNvSpPr/>
          <p:nvPr userDrawn="1"/>
        </p:nvSpPr>
        <p:spPr bwMode="auto">
          <a:xfrm>
            <a:off x="0" y="2496780"/>
            <a:ext cx="24384000" cy="8923272"/>
          </a:xfrm>
          <a:prstGeom prst="rect">
            <a:avLst/>
          </a:prstGeom>
          <a:solidFill>
            <a:srgbClr val="0088C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43840" tIns="121920" rIns="243840" bIns="1219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43834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466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pen Sans" pitchFamily="34" charset="0"/>
            </a:endParaRPr>
          </a:p>
        </p:txBody>
      </p:sp>
      <p:sp>
        <p:nvSpPr>
          <p:cNvPr id="35" name="Rectangle 41"/>
          <p:cNvSpPr>
            <a:spLocks noChangeArrowheads="1"/>
          </p:cNvSpPr>
          <p:nvPr userDrawn="1"/>
        </p:nvSpPr>
        <p:spPr bwMode="auto">
          <a:xfrm>
            <a:off x="1616318" y="11942375"/>
            <a:ext cx="3759200" cy="498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110000"/>
              </a:lnSpc>
            </a:pPr>
            <a:r>
              <a:rPr lang="en-GB" sz="4000" dirty="0" err="1">
                <a:solidFill>
                  <a:schemeClr val="tx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osce.org</a:t>
            </a:r>
            <a:endParaRPr lang="en-GB" sz="1120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1365559" y="3218409"/>
            <a:ext cx="21579638" cy="2688298"/>
          </a:xfrm>
          <a:prstGeom prst="rect">
            <a:avLst/>
          </a:prstGeom>
        </p:spPr>
        <p:txBody>
          <a:bodyPr anchor="t"/>
          <a:lstStyle>
            <a:lvl1pPr marL="0" marR="0" indent="0" algn="l" defTabSz="2438340" rtl="0" eaLnBrk="1" fontAlgn="auto" latinLnBrk="0" hangingPunct="1">
              <a:lnSpc>
                <a:spcPct val="100000"/>
              </a:lnSpc>
              <a:spcBef>
                <a:spcPts val="64"/>
              </a:spcBef>
              <a:spcAft>
                <a:spcPts val="0"/>
              </a:spcAft>
              <a:buClrTx/>
              <a:buSzTx/>
              <a:buFont typeface="Open Sans" panose="020B0604020202020204" pitchFamily="34" charset="0"/>
              <a:buNone/>
              <a:tabLst/>
              <a:defRPr sz="16000" b="1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dirty="0"/>
              <a:t>Presentation title</a:t>
            </a:r>
          </a:p>
          <a:p>
            <a:pPr lvl="0"/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1365130" y="5922663"/>
            <a:ext cx="21580064" cy="49271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0" b="1">
                <a:solidFill>
                  <a:schemeClr val="tx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44312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idx="13"/>
          </p:nvPr>
        </p:nvSpPr>
        <p:spPr>
          <a:xfrm>
            <a:off x="7950200" y="1104900"/>
            <a:ext cx="17259302" cy="115062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15681340" y="7035800"/>
            <a:ext cx="8396678" cy="56007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15290800" y="1130300"/>
            <a:ext cx="8331200" cy="55541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15"/>
          </p:nvPr>
        </p:nvSpPr>
        <p:spPr>
          <a:xfrm>
            <a:off x="-3048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1" r:id="rId11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6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ce.org/oceea/563409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708660" y="1269692"/>
            <a:ext cx="21505756" cy="6074776"/>
          </a:xfrm>
        </p:spPr>
        <p:txBody>
          <a:bodyPr>
            <a:normAutofit/>
          </a:bodyPr>
          <a:lstStyle/>
          <a:p>
            <a:pPr algn="ctr"/>
            <a:endParaRPr lang="de-DE" sz="9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7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Creating</a:t>
            </a:r>
            <a:r>
              <a:rPr lang="de-DE" sz="7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de-DE" sz="7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Ecosystem</a:t>
            </a:r>
            <a:r>
              <a:rPr lang="de-DE" sz="7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7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7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de-DE" sz="7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r>
              <a:rPr lang="de-DE" sz="7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Green Economy in the Western Balkans </a:t>
            </a:r>
            <a:endParaRPr lang="en-US" sz="7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 descr="24b3389b-0bb3-48d3-9507-44d64c1545fc@oa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5629" y="10385286"/>
            <a:ext cx="4657574" cy="3330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8640" y="8663940"/>
            <a:ext cx="133731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defRPr b="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en-US" sz="3200" i="1" dirty="0">
                <a:solidFill>
                  <a:schemeClr val="bg1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Vera </a:t>
            </a:r>
            <a:r>
              <a:rPr lang="en-US" sz="3200" i="1" dirty="0" err="1">
                <a:solidFill>
                  <a:schemeClr val="bg1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Strobachova</a:t>
            </a:r>
            <a:r>
              <a:rPr lang="en-US" sz="3200" i="1" dirty="0">
                <a:solidFill>
                  <a:schemeClr val="bg1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Budway</a:t>
            </a:r>
          </a:p>
          <a:p>
            <a:pPr algn="l">
              <a:defRPr b="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en-US" sz="3200" i="1" dirty="0">
                <a:solidFill>
                  <a:schemeClr val="bg1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Senior Economic Officer</a:t>
            </a:r>
          </a:p>
          <a:p>
            <a:pPr algn="l">
              <a:defRPr b="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en-US" sz="3200" i="1" dirty="0">
                <a:solidFill>
                  <a:schemeClr val="bg1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Office of the OSCE Co-Ordinator for Economic and Environmental Activities</a:t>
            </a:r>
          </a:p>
          <a:p>
            <a:pPr algn="l">
              <a:defRPr b="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en-US" sz="3200" i="1" dirty="0">
                <a:solidFill>
                  <a:schemeClr val="bg1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Vera.strobachova-budway@osce.org</a:t>
            </a:r>
            <a:endParaRPr lang="sr-Latn-RS" sz="3200" i="1" dirty="0">
              <a:solidFill>
                <a:schemeClr val="bg1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114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YdeasLogo6.jpg" descr="YdeasLogo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1372" y="328302"/>
            <a:ext cx="19932628" cy="132138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7" name="YdeasLogo8.jpg" descr="YdeasLogo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76394" y="11149781"/>
            <a:ext cx="3653516" cy="2549702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le 2"/>
          <p:cNvSpPr txBox="1">
            <a:spLocks/>
          </p:cNvSpPr>
          <p:nvPr/>
        </p:nvSpPr>
        <p:spPr>
          <a:xfrm>
            <a:off x="679720" y="75468"/>
            <a:ext cx="22560168" cy="1811424"/>
          </a:xfrm>
          <a:prstGeom prst="rect">
            <a:avLst/>
          </a:prstGeom>
        </p:spPr>
        <p:txBody>
          <a:bodyPr vert="horz" lIns="182880" tIns="91440" rIns="182880" bIns="9144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7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r>
              <a:rPr lang="de-DE" sz="7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Entrepreneurship</a:t>
            </a:r>
            <a:endParaRPr lang="en-US" sz="7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2447502"/>
            <a:ext cx="21076920" cy="69865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de-DE" sz="40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Fostering</a:t>
            </a:r>
            <a:r>
              <a:rPr lang="de-DE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0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peace</a:t>
            </a:r>
            <a:r>
              <a:rPr lang="de-DE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0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0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de-DE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0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0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reducing</a:t>
            </a:r>
            <a:r>
              <a:rPr lang="de-DE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0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socio-economic</a:t>
            </a:r>
            <a:r>
              <a:rPr lang="de-DE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0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disparities</a:t>
            </a:r>
            <a:r>
              <a:rPr lang="de-DE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0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de-DE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de-DE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de-DE" sz="40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Promoting</a:t>
            </a:r>
            <a:r>
              <a:rPr lang="de-DE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0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innovation</a:t>
            </a:r>
            <a:r>
              <a:rPr lang="de-DE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0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0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growth</a:t>
            </a:r>
            <a:endParaRPr lang="de-DE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de-DE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 </a:t>
            </a:r>
            <a:r>
              <a:rPr lang="de-DE" sz="40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creation</a:t>
            </a:r>
            <a:endParaRPr lang="de-DE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de-DE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Skills </a:t>
            </a:r>
            <a:r>
              <a:rPr lang="de-DE" sz="40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  <a:endParaRPr lang="de-DE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de-DE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lang="de-DE" sz="40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technologies</a:t>
            </a:r>
            <a:endParaRPr lang="de-DE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de-DE" sz="40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Lifelong</a:t>
            </a:r>
            <a:r>
              <a:rPr lang="de-DE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0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r>
              <a:rPr lang="de-DE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de-DE" sz="40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Sustainable</a:t>
            </a:r>
            <a:r>
              <a:rPr lang="de-DE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0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innovative </a:t>
            </a:r>
            <a:r>
              <a:rPr lang="de-DE" sz="40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</a:t>
            </a:r>
            <a:r>
              <a:rPr lang="de-DE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0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models</a:t>
            </a:r>
            <a:r>
              <a:rPr lang="de-DE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de-DE" sz="40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Creating</a:t>
            </a:r>
            <a:r>
              <a:rPr lang="de-DE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fair, inclusive </a:t>
            </a:r>
            <a:r>
              <a:rPr lang="de-DE" sz="40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equitable</a:t>
            </a:r>
            <a:r>
              <a:rPr lang="de-DE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0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working</a:t>
            </a:r>
            <a:r>
              <a:rPr lang="de-DE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0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conditions</a:t>
            </a:r>
            <a:endParaRPr lang="de-DE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The potential - </a:t>
            </a:r>
            <a:r>
              <a:rPr lang="de-DE" sz="40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r>
              <a:rPr lang="de-DE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0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economy</a:t>
            </a:r>
            <a:r>
              <a:rPr lang="de-DE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the EU: </a:t>
            </a: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18" descr="08_LOGO_OSCE_pp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562" y="12007850"/>
            <a:ext cx="648228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>
          <a:xfrm>
            <a:off x="2846098" y="9045678"/>
            <a:ext cx="2856600" cy="28048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13 </a:t>
            </a:r>
          </a:p>
          <a:p>
            <a:pPr algn="ctr"/>
            <a:r>
              <a:rPr lang="de-DE" sz="2400" dirty="0" err="1">
                <a:latin typeface="Arial" panose="020B0604020202020204" pitchFamily="34" charset="0"/>
                <a:cs typeface="Arial" panose="020B0604020202020204" pitchFamily="34" charset="0"/>
              </a:rPr>
              <a:t>million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>
                <a:latin typeface="Arial" panose="020B0604020202020204" pitchFamily="34" charset="0"/>
                <a:cs typeface="Arial" panose="020B0604020202020204" pitchFamily="34" charset="0"/>
              </a:rPr>
              <a:t>jobs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685937" y="9045679"/>
            <a:ext cx="2701218" cy="27458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6.3%</a:t>
            </a:r>
          </a:p>
          <a:p>
            <a:pPr algn="ctr"/>
            <a:r>
              <a:rPr lang="de-DE" sz="2400" dirty="0" err="1">
                <a:latin typeface="Arial" panose="020B0604020202020204" pitchFamily="34" charset="0"/>
                <a:cs typeface="Arial" panose="020B0604020202020204" pitchFamily="34" charset="0"/>
              </a:rPr>
              <a:t>workforce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0528077" y="9045679"/>
            <a:ext cx="2863458" cy="27458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2.8</a:t>
            </a:r>
          </a:p>
          <a:p>
            <a:pPr algn="ctr"/>
            <a:r>
              <a:rPr lang="de-DE" sz="2400" dirty="0" err="1">
                <a:latin typeface="Arial" panose="020B0604020202020204" pitchFamily="34" charset="0"/>
                <a:cs typeface="Arial" panose="020B0604020202020204" pitchFamily="34" charset="0"/>
              </a:rPr>
              <a:t>million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>
                <a:latin typeface="Arial" panose="020B0604020202020204" pitchFamily="34" charset="0"/>
                <a:cs typeface="Arial" panose="020B0604020202020204" pitchFamily="34" charset="0"/>
              </a:rPr>
              <a:t>enterprises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55860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YdeasLogo6.jpg" descr="YdeasLogo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1372" y="99702"/>
            <a:ext cx="19932628" cy="132138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7" name="YdeasLogo8.jpg" descr="YdeasLogo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45814" y="937260"/>
            <a:ext cx="2998886" cy="2021733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le 2"/>
          <p:cNvSpPr txBox="1">
            <a:spLocks/>
          </p:cNvSpPr>
          <p:nvPr/>
        </p:nvSpPr>
        <p:spPr>
          <a:xfrm>
            <a:off x="706485" y="448021"/>
            <a:ext cx="22132181" cy="1968535"/>
          </a:xfrm>
          <a:prstGeom prst="rect">
            <a:avLst/>
          </a:prstGeom>
        </p:spPr>
        <p:txBody>
          <a:bodyPr vert="horz" lIns="182880" tIns="91440" rIns="182880" bIns="9144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5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Young Developers and Entrepreneurs</a:t>
            </a:r>
          </a:p>
          <a:p>
            <a:pPr algn="l">
              <a:lnSpc>
                <a:spcPct val="100000"/>
              </a:lnSpc>
            </a:pPr>
            <a:r>
              <a:rPr lang="de-DE" sz="5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Advancing</a:t>
            </a:r>
            <a:r>
              <a:rPr lang="de-DE" sz="5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Startups  - the </a:t>
            </a:r>
            <a:r>
              <a:rPr lang="de-DE" sz="5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OSCE‘s</a:t>
            </a:r>
            <a:r>
              <a:rPr lang="de-DE" sz="5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de-DE" sz="5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de-DE" sz="5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5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1" r="641"/>
          <a:stretch>
            <a:fillRect/>
          </a:stretch>
        </p:blipFill>
        <p:spPr bwMode="auto">
          <a:xfrm>
            <a:off x="1611526" y="3566826"/>
            <a:ext cx="6558364" cy="3949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3397281" y="3965609"/>
            <a:ext cx="4960138" cy="3079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65AA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73152" tIns="73152" rIns="73152" bIns="73152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2049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</a:t>
            </a:r>
          </a:p>
          <a:p>
            <a:pPr lvl="0"/>
            <a:r>
              <a:rPr lang="en-US" altLang="en-US" sz="3600" dirty="0">
                <a:solidFill>
                  <a:srgbClr val="2049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innovative entrepreneurial skills youth 18-25 from </a:t>
            </a:r>
          </a:p>
          <a:p>
            <a:pPr lvl="0"/>
            <a:r>
              <a:rPr lang="en-US" altLang="en-US" sz="3600" dirty="0">
                <a:solidFill>
                  <a:srgbClr val="2049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Western Balkans</a:t>
            </a:r>
            <a:endParaRPr lang="en-US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11745814" y="10359824"/>
            <a:ext cx="6491688" cy="345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65AA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73152" tIns="73152" rIns="73152" bIns="73152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18" descr="08_LOGO_OSCE_pp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562" y="12007850"/>
            <a:ext cx="648228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">
            <a:extLst>
              <a:ext uri="{FF2B5EF4-FFF2-40B4-BE49-F238E27FC236}">
                <a16:creationId xmlns:a16="http://schemas.microsoft.com/office/drawing/2014/main" id="{F7CE07E1-395F-4B4D-AEE4-249225B78B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4063" y="3775591"/>
            <a:ext cx="7555982" cy="4188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8E6CBB41-BC5A-4F50-B2A2-9EFB73A93B3F}"/>
              </a:ext>
            </a:extLst>
          </p:cNvPr>
          <p:cNvSpPr txBox="1"/>
          <p:nvPr/>
        </p:nvSpPr>
        <p:spPr>
          <a:xfrm>
            <a:off x="16322039" y="4251478"/>
            <a:ext cx="3610589" cy="31700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825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Platform for interaction for innovators and start-uppers </a:t>
            </a:r>
          </a:p>
        </p:txBody>
      </p:sp>
      <p:pic>
        <p:nvPicPr>
          <p:cNvPr id="26" name="Picture 2">
            <a:extLst>
              <a:ext uri="{FF2B5EF4-FFF2-40B4-BE49-F238E27FC236}">
                <a16:creationId xmlns:a16="http://schemas.microsoft.com/office/drawing/2014/main" id="{02E10742-4DE0-49D5-8599-17885E0E16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079" y="8524902"/>
            <a:ext cx="6857958" cy="401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7" name="Text Box 3">
            <a:extLst>
              <a:ext uri="{FF2B5EF4-FFF2-40B4-BE49-F238E27FC236}">
                <a16:creationId xmlns:a16="http://schemas.microsoft.com/office/drawing/2014/main" id="{15B40059-5320-43BA-8A2A-379882910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168" y="9494392"/>
            <a:ext cx="4050817" cy="2690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65AA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73152" tIns="73152" rIns="73152" bIns="73152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dirty="0">
                <a:solidFill>
                  <a:srgbClr val="2049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Promote policy-relevant         dialogue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4">
            <a:extLst>
              <a:ext uri="{FF2B5EF4-FFF2-40B4-BE49-F238E27FC236}">
                <a16:creationId xmlns:a16="http://schemas.microsoft.com/office/drawing/2014/main" id="{DE0F439F-D9F8-4DAA-A46B-B62345B99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59071" y="9248770"/>
            <a:ext cx="8554064" cy="5073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65AA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73152" tIns="73152" rIns="73152" bIns="73152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SzPts val="1000"/>
            </a:pPr>
            <a:r>
              <a:rPr lang="en-US" altLang="en-US" sz="7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 Paper</a:t>
            </a:r>
            <a:r>
              <a:rPr lang="en-US" altLang="en-US" sz="5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5600" dirty="0">
                <a:solidFill>
                  <a:srgbClr val="2049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SzPts val="1000"/>
            </a:pPr>
            <a:r>
              <a:rPr lang="en-US" altLang="en-US" sz="4000" dirty="0">
                <a:solidFill>
                  <a:srgbClr val="2049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Economy in the Western Balkans</a:t>
            </a:r>
          </a:p>
        </p:txBody>
      </p:sp>
    </p:spTree>
    <p:extLst>
      <p:ext uri="{BB962C8B-B14F-4D97-AF65-F5344CB8AC3E}">
        <p14:creationId xmlns:p14="http://schemas.microsoft.com/office/powerpoint/2010/main" val="330605175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CCC62-AB21-4A66-B46B-4DC44764F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2480" y="2956560"/>
            <a:ext cx="12527280" cy="4678680"/>
          </a:xfrm>
        </p:spPr>
        <p:txBody>
          <a:bodyPr>
            <a:noAutofit/>
          </a:bodyPr>
          <a:lstStyle/>
          <a:p>
            <a:pPr algn="l"/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Overview of European and global policies on the SE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Current trends and developments in the Western Balkans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Sectorial overview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Recommendations: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- for international organizations and institutions, 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- regional organizations and policy makers and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-  sectoral recommendations 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dirty="0">
                <a:hlinkClick r:id="rId3"/>
              </a:rPr>
              <a:t>Green Paper on Social Economy in the Western Balkans | OSCE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A0C716D-716A-4B47-A488-D7A9D84609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786429"/>
            <a:ext cx="8412480" cy="11617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583140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YdeasLogo6.jpg" descr="YdeasLogo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8000" y="-79513"/>
            <a:ext cx="21038205" cy="13459816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Heading"/>
          <p:cNvSpPr txBox="1"/>
          <p:nvPr/>
        </p:nvSpPr>
        <p:spPr>
          <a:xfrm>
            <a:off x="1218843" y="583811"/>
            <a:ext cx="20726590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109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</a:lstStyle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0">
                <a:solidFill>
                  <a:srgbClr val="00A2FF">
                    <a:hueOff val="114395"/>
                    <a:lumOff val="-24975"/>
                  </a:srgb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en-US" sz="6000" dirty="0">
                <a:solidFill>
                  <a:srgbClr val="00A2FF">
                    <a:hueOff val="114395"/>
                    <a:lumOff val="-24975"/>
                  </a:srgbClr>
                </a:solidFill>
                <a:latin typeface="Arial" panose="020B0604020202020204" pitchFamily="34" charset="0"/>
                <a:ea typeface="Helvetica Neue Light"/>
                <a:cs typeface="Arial" panose="020B0604020202020204" pitchFamily="34" charset="0"/>
                <a:sym typeface="Helvetica Neue Light"/>
              </a:rPr>
              <a:t>Policy and action recommendations for the international community and private sector </a:t>
            </a:r>
            <a:endParaRPr kumimoji="0" lang="en-GB" sz="6000" i="0" u="none" strike="noStrike" kern="0" cap="none" spc="0" normalizeH="0" baseline="0" noProof="0" dirty="0">
              <a:ln>
                <a:noFill/>
              </a:ln>
              <a:solidFill>
                <a:srgbClr val="00A2FF">
                  <a:hueOff val="114395"/>
                  <a:lumOff val="-24975"/>
                </a:srgbClr>
              </a:solidFill>
              <a:effectLst/>
              <a:uLnTx/>
              <a:uFillTx/>
              <a:latin typeface="Arial" panose="020B0604020202020204" pitchFamily="34" charset="0"/>
              <a:ea typeface="Helvetica Neue Light"/>
              <a:cs typeface="Arial" panose="020B0604020202020204" pitchFamily="34" charset="0"/>
              <a:sym typeface="Helvetica Neue Light"/>
            </a:endParaRPr>
          </a:p>
        </p:txBody>
      </p:sp>
      <p:sp>
        <p:nvSpPr>
          <p:cNvPr id="126" name="Insert text hereInsert text hereInsert text here…"/>
          <p:cNvSpPr txBox="1"/>
          <p:nvPr/>
        </p:nvSpPr>
        <p:spPr>
          <a:xfrm>
            <a:off x="1348063" y="5971440"/>
            <a:ext cx="19257648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>
              <a:defRPr b="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en-GB" sz="4000" dirty="0"/>
              <a:t> </a:t>
            </a:r>
            <a:endParaRPr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EB3F00-D362-0987-AFF6-6EF9EF5CE925}"/>
              </a:ext>
            </a:extLst>
          </p:cNvPr>
          <p:cNvSpPr txBox="1"/>
          <p:nvPr/>
        </p:nvSpPr>
        <p:spPr>
          <a:xfrm>
            <a:off x="891540" y="3429001"/>
            <a:ext cx="18905220" cy="89255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R="0" lvl="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 b="0">
                <a:solidFill>
                  <a:srgbClr val="00A2FF">
                    <a:hueOff val="114395"/>
                    <a:lumOff val="-24975"/>
                  </a:srgb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 kumimoji="0" lang="en-GB" sz="1600" b="0" i="0" u="none" strike="noStrike" kern="0" cap="none" spc="0" normalizeH="0" baseline="0" noProof="0" dirty="0">
              <a:ln>
                <a:noFill/>
              </a:ln>
              <a:solidFill>
                <a:srgbClr val="00A2FF">
                  <a:hueOff val="114395"/>
                  <a:lumOff val="-24975"/>
                </a:srgbClr>
              </a:solidFill>
              <a:effectLst/>
              <a:uLnTx/>
              <a:uFillTx/>
              <a:latin typeface="Arial" panose="020B0604020202020204" pitchFamily="34" charset="0"/>
              <a:ea typeface="Helvetica Neue Light"/>
              <a:cs typeface="Arial" panose="020B0604020202020204" pitchFamily="34" charset="0"/>
              <a:sym typeface="Helvetica Neue Light"/>
            </a:endParaRPr>
          </a:p>
          <a:p>
            <a:pPr marL="571500" marR="0" lvl="0" indent="-5715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 b="0">
                <a:solidFill>
                  <a:srgbClr val="00A2FF">
                    <a:hueOff val="114395"/>
                    <a:lumOff val="-24975"/>
                  </a:srgb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kumimoji="0" lang="en-GB" sz="4000" b="0" i="0" u="none" strike="noStrike" kern="0" cap="none" spc="0" normalizeH="0" baseline="0" noProof="0" dirty="0">
                <a:ln>
                  <a:noFill/>
                </a:ln>
                <a:solidFill>
                  <a:srgbClr val="00A2FF">
                    <a:hueOff val="114395"/>
                    <a:lumOff val="-24975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Helvetica Neue Light"/>
                <a:cs typeface="Arial" panose="020B0604020202020204" pitchFamily="34" charset="0"/>
                <a:sym typeface="Helvetica Neue Light"/>
              </a:rPr>
              <a:t>Promote a commonly</a:t>
            </a:r>
            <a:r>
              <a:rPr lang="en-GB" sz="4000" b="0" dirty="0">
                <a:solidFill>
                  <a:srgbClr val="00A2FF">
                    <a:hueOff val="114395"/>
                    <a:lumOff val="-24975"/>
                  </a:srgbClr>
                </a:solidFill>
                <a:latin typeface="Arial" panose="020B0604020202020204" pitchFamily="34" charset="0"/>
                <a:ea typeface="Helvetica Neue Light"/>
                <a:cs typeface="Arial" panose="020B0604020202020204" pitchFamily="34" charset="0"/>
                <a:sym typeface="Helvetica Neue Light"/>
              </a:rPr>
              <a:t> recognized </a:t>
            </a:r>
            <a:r>
              <a:rPr kumimoji="0" lang="en-GB" sz="4000" b="0" i="0" u="none" strike="noStrike" kern="0" cap="none" spc="0" normalizeH="0" baseline="0" noProof="0" dirty="0">
                <a:ln>
                  <a:noFill/>
                </a:ln>
                <a:solidFill>
                  <a:srgbClr val="00A2FF">
                    <a:hueOff val="114395"/>
                    <a:lumOff val="-24975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Helvetica Neue Light"/>
                <a:cs typeface="Arial" panose="020B0604020202020204" pitchFamily="34" charset="0"/>
                <a:sym typeface="Helvetica Neue Light"/>
              </a:rPr>
              <a:t>definition of social and circular economy and support greater engagement of SEO in CE value chains;</a:t>
            </a:r>
          </a:p>
          <a:p>
            <a:pPr marL="342900" marR="0" lvl="0" indent="-3429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 b="0">
                <a:solidFill>
                  <a:srgbClr val="00A2FF">
                    <a:hueOff val="114395"/>
                    <a:lumOff val="-24975"/>
                  </a:srgb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A2FF">
                  <a:hueOff val="114395"/>
                  <a:lumOff val="-24975"/>
                </a:srgbClr>
              </a:solidFill>
              <a:effectLst/>
              <a:uLnTx/>
              <a:uFillTx/>
              <a:latin typeface="Arial" panose="020B0604020202020204" pitchFamily="34" charset="0"/>
              <a:ea typeface="Helvetica Neue Light"/>
              <a:cs typeface="Arial" panose="020B0604020202020204" pitchFamily="34" charset="0"/>
              <a:sym typeface="Helvetica Neue Light"/>
            </a:endParaRPr>
          </a:p>
          <a:p>
            <a:pPr marL="571500" marR="0" lvl="0" indent="-5715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 b="0">
                <a:solidFill>
                  <a:srgbClr val="00A2FF">
                    <a:hueOff val="114395"/>
                    <a:lumOff val="-24975"/>
                  </a:srgb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kumimoji="0" lang="en-GB" sz="4000" b="0" i="0" u="none" strike="noStrike" kern="0" cap="none" spc="0" normalizeH="0" baseline="0" noProof="0" dirty="0">
                <a:ln>
                  <a:noFill/>
                </a:ln>
                <a:solidFill>
                  <a:srgbClr val="00A2FF">
                    <a:hueOff val="114395"/>
                    <a:lumOff val="-24975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Helvetica Neue Light"/>
                <a:cs typeface="Arial" panose="020B0604020202020204" pitchFamily="34" charset="0"/>
                <a:sym typeface="Helvetica Neue Light"/>
              </a:rPr>
              <a:t>Organise thematic/sectoral events targeting decision makers, creating space for learning and exchange on the social </a:t>
            </a:r>
            <a:r>
              <a:rPr lang="en-GB" sz="4000" b="0" dirty="0">
                <a:solidFill>
                  <a:srgbClr val="00A2FF">
                    <a:hueOff val="114395"/>
                    <a:lumOff val="-24975"/>
                  </a:srgbClr>
                </a:solidFill>
                <a:latin typeface="Arial" panose="020B0604020202020204" pitchFamily="34" charset="0"/>
                <a:ea typeface="Helvetica Neue Light"/>
                <a:cs typeface="Arial" panose="020B0604020202020204" pitchFamily="34" charset="0"/>
                <a:sym typeface="Helvetica Neue Light"/>
              </a:rPr>
              <a:t>and circular economy;</a:t>
            </a:r>
            <a:endParaRPr kumimoji="0" lang="en-GB" sz="4000" b="0" i="0" u="none" strike="noStrike" kern="0" cap="none" spc="0" normalizeH="0" baseline="0" noProof="0" dirty="0">
              <a:ln>
                <a:noFill/>
              </a:ln>
              <a:solidFill>
                <a:srgbClr val="00A2FF">
                  <a:hueOff val="114395"/>
                  <a:lumOff val="-24975"/>
                </a:srgbClr>
              </a:solidFill>
              <a:effectLst/>
              <a:uLnTx/>
              <a:uFillTx/>
              <a:latin typeface="Arial" panose="020B0604020202020204" pitchFamily="34" charset="0"/>
              <a:ea typeface="Helvetica Neue Light"/>
              <a:cs typeface="Arial" panose="020B0604020202020204" pitchFamily="34" charset="0"/>
              <a:sym typeface="Helvetica Neue Light"/>
            </a:endParaRPr>
          </a:p>
          <a:p>
            <a:pPr marL="342900" marR="0" lvl="0" indent="-3429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 b="0">
                <a:solidFill>
                  <a:srgbClr val="00A2FF">
                    <a:hueOff val="114395"/>
                    <a:lumOff val="-24975"/>
                  </a:srgb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A2FF">
                  <a:hueOff val="114395"/>
                  <a:lumOff val="-24975"/>
                </a:srgbClr>
              </a:solidFill>
              <a:effectLst/>
              <a:uLnTx/>
              <a:uFillTx/>
              <a:latin typeface="Arial" panose="020B0604020202020204" pitchFamily="34" charset="0"/>
              <a:ea typeface="Helvetica Neue Light"/>
              <a:cs typeface="Arial" panose="020B0604020202020204" pitchFamily="34" charset="0"/>
              <a:sym typeface="Helvetica Neue Light"/>
            </a:endParaRPr>
          </a:p>
          <a:p>
            <a:pPr marL="571500" marR="0" lvl="0" indent="-5715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 b="0">
                <a:solidFill>
                  <a:srgbClr val="00A2FF">
                    <a:hueOff val="114395"/>
                    <a:lumOff val="-24975"/>
                  </a:srgb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en-GB" sz="4000" b="0" dirty="0">
                <a:solidFill>
                  <a:srgbClr val="00A2FF">
                    <a:hueOff val="114395"/>
                    <a:lumOff val="-24975"/>
                  </a:srgbClr>
                </a:solidFill>
                <a:latin typeface="Arial" panose="020B0604020202020204" pitchFamily="34" charset="0"/>
                <a:ea typeface="Helvetica Neue Light"/>
                <a:cs typeface="Arial" panose="020B0604020202020204" pitchFamily="34" charset="0"/>
                <a:sym typeface="Helvetica Neue Light"/>
              </a:rPr>
              <a:t>Support capacity building for SEOs and </a:t>
            </a:r>
            <a:r>
              <a:rPr kumimoji="0" lang="en-GB" sz="4000" b="0" i="0" u="none" strike="noStrike" kern="0" cap="none" spc="0" normalizeH="0" baseline="0" noProof="0" dirty="0">
                <a:ln>
                  <a:noFill/>
                </a:ln>
                <a:solidFill>
                  <a:srgbClr val="00A2FF">
                    <a:hueOff val="114395"/>
                    <a:lumOff val="-24975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Helvetica Neue Light"/>
                <a:cs typeface="Arial" panose="020B0604020202020204" pitchFamily="34" charset="0"/>
                <a:sym typeface="Helvetica Neue Light"/>
              </a:rPr>
              <a:t>CE initiatives;</a:t>
            </a:r>
          </a:p>
          <a:p>
            <a:pPr marL="342900" marR="0" lvl="0" indent="-3429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 b="0">
                <a:solidFill>
                  <a:srgbClr val="00A2FF">
                    <a:hueOff val="114395"/>
                    <a:lumOff val="-24975"/>
                  </a:srgb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A2FF">
                  <a:hueOff val="114395"/>
                  <a:lumOff val="-24975"/>
                </a:srgbClr>
              </a:solidFill>
              <a:effectLst/>
              <a:uLnTx/>
              <a:uFillTx/>
              <a:latin typeface="Arial" panose="020B0604020202020204" pitchFamily="34" charset="0"/>
              <a:ea typeface="Helvetica Neue Light"/>
              <a:cs typeface="Arial" panose="020B0604020202020204" pitchFamily="34" charset="0"/>
              <a:sym typeface="Helvetica Neue Light"/>
            </a:endParaRPr>
          </a:p>
          <a:p>
            <a:pPr marL="571500" marR="0" lvl="0" indent="-5715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 b="0">
                <a:solidFill>
                  <a:srgbClr val="00A2FF">
                    <a:hueOff val="114395"/>
                    <a:lumOff val="-24975"/>
                  </a:srgb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kumimoji="0" lang="en-GB" sz="4000" b="0" i="0" u="none" strike="noStrike" kern="0" cap="none" spc="0" normalizeH="0" baseline="0" noProof="0" dirty="0">
                <a:ln>
                  <a:noFill/>
                </a:ln>
                <a:solidFill>
                  <a:srgbClr val="00A2FF">
                    <a:hueOff val="114395"/>
                    <a:lumOff val="-24975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Helvetica Neue Light"/>
                <a:cs typeface="Arial" panose="020B0604020202020204" pitchFamily="34" charset="0"/>
                <a:sym typeface="Helvetica Neue Light"/>
              </a:rPr>
              <a:t>Financial institutions – development of financial products like low interest loans/microfinance options;</a:t>
            </a:r>
          </a:p>
          <a:p>
            <a:pPr marL="571500" marR="0" lvl="0" indent="-5715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 b="0">
                <a:solidFill>
                  <a:srgbClr val="00A2FF">
                    <a:hueOff val="114395"/>
                    <a:lumOff val="-24975"/>
                  </a:srgb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A2FF">
                  <a:hueOff val="114395"/>
                  <a:lumOff val="-24975"/>
                </a:srgbClr>
              </a:solidFill>
              <a:effectLst/>
              <a:uLnTx/>
              <a:uFillTx/>
              <a:latin typeface="Arial" panose="020B0604020202020204" pitchFamily="34" charset="0"/>
              <a:ea typeface="Helvetica Neue Light"/>
              <a:cs typeface="Arial" panose="020B0604020202020204" pitchFamily="34" charset="0"/>
              <a:sym typeface="Helvetica Neue Light"/>
            </a:endParaRPr>
          </a:p>
          <a:p>
            <a:pPr marL="571500" marR="0" lvl="0" indent="-5715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 b="0">
                <a:solidFill>
                  <a:srgbClr val="00A2FF">
                    <a:hueOff val="114395"/>
                    <a:lumOff val="-24975"/>
                  </a:srgb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en-GB" sz="4000" b="0" dirty="0">
                <a:solidFill>
                  <a:srgbClr val="00A2FF">
                    <a:hueOff val="114395"/>
                    <a:lumOff val="-24975"/>
                  </a:srgbClr>
                </a:solidFill>
                <a:latin typeface="Arial" panose="020B0604020202020204" pitchFamily="34" charset="0"/>
                <a:ea typeface="Helvetica Neue Light"/>
                <a:cs typeface="Arial" panose="020B0604020202020204" pitchFamily="34" charset="0"/>
                <a:sym typeface="Helvetica Neue Light"/>
              </a:rPr>
              <a:t>Report on ESG criteria in corporate annual reports and raise awareness of CE among the general public;</a:t>
            </a:r>
            <a:endParaRPr kumimoji="0" lang="en-GB" sz="4000" b="0" i="0" u="none" strike="noStrike" kern="0" cap="none" spc="0" normalizeH="0" baseline="0" noProof="0" dirty="0">
              <a:ln>
                <a:noFill/>
              </a:ln>
              <a:solidFill>
                <a:srgbClr val="00A2FF">
                  <a:hueOff val="114395"/>
                  <a:lumOff val="-24975"/>
                </a:srgbClr>
              </a:solidFill>
              <a:effectLst/>
              <a:uLnTx/>
              <a:uFillTx/>
              <a:latin typeface="Arial" panose="020B0604020202020204" pitchFamily="34" charset="0"/>
              <a:ea typeface="Helvetica Neue Light"/>
              <a:cs typeface="Arial" panose="020B0604020202020204" pitchFamily="34" charset="0"/>
              <a:sym typeface="Helvetica Neue Light"/>
            </a:endParaRPr>
          </a:p>
          <a:p>
            <a:pPr marL="285750" marR="0" lvl="0" indent="-28575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 b="0">
                <a:solidFill>
                  <a:srgbClr val="00A2FF">
                    <a:hueOff val="114395"/>
                    <a:lumOff val="-24975"/>
                  </a:srgb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00A2FF">
                  <a:hueOff val="114395"/>
                  <a:lumOff val="-24975"/>
                </a:srgbClr>
              </a:solidFill>
              <a:effectLst/>
              <a:uLnTx/>
              <a:uFillTx/>
              <a:latin typeface="Arial" panose="020B0604020202020204" pitchFamily="34" charset="0"/>
              <a:ea typeface="Helvetica Neue Light"/>
              <a:cs typeface="Arial" panose="020B0604020202020204" pitchFamily="34" charset="0"/>
              <a:sym typeface="Helvetica Neue Light"/>
            </a:endParaRPr>
          </a:p>
          <a:p>
            <a:pPr marL="571500" marR="0" lvl="0" indent="-5715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 b="0">
                <a:solidFill>
                  <a:srgbClr val="00A2FF">
                    <a:hueOff val="114395"/>
                    <a:lumOff val="-24975"/>
                  </a:srgb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en-GB" sz="4000" b="0" dirty="0">
                <a:solidFill>
                  <a:srgbClr val="00A2FF">
                    <a:hueOff val="114395"/>
                    <a:lumOff val="-24975"/>
                  </a:srgbClr>
                </a:solidFill>
                <a:latin typeface="Arial" panose="020B0604020202020204" pitchFamily="34" charset="0"/>
                <a:ea typeface="Helvetica Neue Light"/>
                <a:cs typeface="Arial" panose="020B0604020202020204" pitchFamily="34" charset="0"/>
                <a:sym typeface="Helvetica Neue Light"/>
              </a:rPr>
              <a:t>Coordination of donor support and development of  financial instruments supporting SEOs.</a:t>
            </a:r>
            <a:endParaRPr kumimoji="0" lang="en-GB" sz="4000" b="0" i="0" u="none" strike="noStrike" kern="0" cap="none" spc="0" normalizeH="0" baseline="0" noProof="0" dirty="0">
              <a:ln>
                <a:noFill/>
              </a:ln>
              <a:solidFill>
                <a:srgbClr val="00A2FF">
                  <a:hueOff val="114395"/>
                  <a:lumOff val="-24975"/>
                </a:srgbClr>
              </a:solidFill>
              <a:effectLst/>
              <a:uLnTx/>
              <a:uFillTx/>
              <a:latin typeface="Arial" panose="020B0604020202020204" pitchFamily="34" charset="0"/>
              <a:ea typeface="Helvetica Neue Light"/>
              <a:cs typeface="Arial" panose="020B0604020202020204" pitchFamily="34" charset="0"/>
              <a:sym typeface="Helvetica Neue Light"/>
            </a:endParaRPr>
          </a:p>
        </p:txBody>
      </p:sp>
      <p:pic>
        <p:nvPicPr>
          <p:cNvPr id="6" name="YdeasLogo8.jpg" descr="YdeasLogo8.jpg">
            <a:extLst>
              <a:ext uri="{FF2B5EF4-FFF2-40B4-BE49-F238E27FC236}">
                <a16:creationId xmlns:a16="http://schemas.microsoft.com/office/drawing/2014/main" id="{5468931E-7AC3-443F-9DB5-104E2DD574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168172" y="10855823"/>
            <a:ext cx="4018943" cy="260399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9230941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YdeasLogo6.jpg" descr="YdeasLogo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2890" y="-160504"/>
            <a:ext cx="22111315" cy="13700175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Heading"/>
          <p:cNvSpPr txBox="1"/>
          <p:nvPr/>
        </p:nvSpPr>
        <p:spPr>
          <a:xfrm>
            <a:off x="1348063" y="1041204"/>
            <a:ext cx="18270517" cy="102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109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</a:lstStyle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0">
                <a:solidFill>
                  <a:srgbClr val="00A2FF">
                    <a:hueOff val="114395"/>
                    <a:lumOff val="-24975"/>
                  </a:srgb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kumimoji="0" lang="en-GB" sz="6000" i="0" u="none" strike="noStrike" kern="0" cap="none" spc="0" normalizeH="0" baseline="0" noProof="0" dirty="0">
                <a:ln>
                  <a:noFill/>
                </a:ln>
                <a:solidFill>
                  <a:srgbClr val="00A2FF">
                    <a:hueOff val="114395"/>
                    <a:lumOff val="-24975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Helvetica Neue Light"/>
                <a:cs typeface="Arial" panose="020B0604020202020204" pitchFamily="34" charset="0"/>
                <a:sym typeface="Helvetica Neue Light"/>
              </a:rPr>
              <a:t>Recommendations for </a:t>
            </a:r>
            <a:r>
              <a:rPr lang="en-GB" sz="6000" dirty="0">
                <a:solidFill>
                  <a:srgbClr val="00A2FF">
                    <a:hueOff val="114395"/>
                    <a:lumOff val="-24975"/>
                  </a:srgbClr>
                </a:solidFill>
                <a:latin typeface="Arial" panose="020B0604020202020204" pitchFamily="34" charset="0"/>
                <a:ea typeface="Helvetica Neue Light"/>
                <a:cs typeface="Arial" panose="020B0604020202020204" pitchFamily="34" charset="0"/>
                <a:sym typeface="Helvetica Neue Light"/>
              </a:rPr>
              <a:t>national/regional players</a:t>
            </a:r>
            <a:endParaRPr kumimoji="0" lang="en-GB" sz="6000" i="0" u="none" strike="noStrike" kern="0" cap="none" spc="0" normalizeH="0" baseline="0" noProof="0" dirty="0">
              <a:ln>
                <a:noFill/>
              </a:ln>
              <a:solidFill>
                <a:srgbClr val="00A2FF">
                  <a:hueOff val="114395"/>
                  <a:lumOff val="-24975"/>
                </a:srgbClr>
              </a:solidFill>
              <a:effectLst/>
              <a:uLnTx/>
              <a:uFillTx/>
              <a:latin typeface="Arial" panose="020B0604020202020204" pitchFamily="34" charset="0"/>
              <a:ea typeface="Helvetica Neue Light"/>
              <a:cs typeface="Arial" panose="020B0604020202020204" pitchFamily="34" charset="0"/>
              <a:sym typeface="Helvetica Neue Light"/>
            </a:endParaRPr>
          </a:p>
        </p:txBody>
      </p:sp>
      <p:sp>
        <p:nvSpPr>
          <p:cNvPr id="126" name="Insert text hereInsert text hereInsert text here…"/>
          <p:cNvSpPr txBox="1"/>
          <p:nvPr/>
        </p:nvSpPr>
        <p:spPr>
          <a:xfrm>
            <a:off x="1348063" y="5971440"/>
            <a:ext cx="19257648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>
              <a:defRPr b="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en-GB" sz="4000" dirty="0"/>
              <a:t> </a:t>
            </a:r>
            <a:endParaRPr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EB3F00-D362-0987-AFF6-6EF9EF5CE925}"/>
              </a:ext>
            </a:extLst>
          </p:cNvPr>
          <p:cNvSpPr txBox="1"/>
          <p:nvPr/>
        </p:nvSpPr>
        <p:spPr>
          <a:xfrm>
            <a:off x="615363" y="3162930"/>
            <a:ext cx="19735916" cy="97872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571500" indent="-571500" algn="l">
              <a:buFont typeface="Wingdings" panose="05000000000000000000" pitchFamily="2" charset="2"/>
              <a:buChar char="ü"/>
              <a:defRPr b="0">
                <a:solidFill>
                  <a:srgbClr val="00A2FF">
                    <a:hueOff val="114395"/>
                    <a:lumOff val="-24975"/>
                  </a:srgb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en-GB" sz="4000" b="0" dirty="0">
                <a:solidFill>
                  <a:srgbClr val="00A2FF">
                    <a:hueOff val="114395"/>
                    <a:lumOff val="-24975"/>
                  </a:srgbClr>
                </a:solidFill>
                <a:latin typeface="Arial" panose="020B0604020202020204" pitchFamily="34" charset="0"/>
                <a:ea typeface="Helvetica Neue Light"/>
                <a:cs typeface="Arial" panose="020B0604020202020204" pitchFamily="34" charset="0"/>
                <a:sym typeface="Helvetica Neue Light"/>
              </a:rPr>
              <a:t>Promote </a:t>
            </a:r>
            <a:r>
              <a:rPr kumimoji="0" lang="en-GB" sz="4000" b="0" i="0" u="none" strike="noStrike" kern="0" cap="none" spc="0" normalizeH="0" baseline="0" noProof="0" dirty="0">
                <a:ln>
                  <a:noFill/>
                </a:ln>
                <a:solidFill>
                  <a:srgbClr val="00A2FF">
                    <a:hueOff val="114395"/>
                    <a:lumOff val="-24975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Helvetica Neue Light"/>
                <a:cs typeface="Arial" panose="020B0604020202020204" pitchFamily="34" charset="0"/>
                <a:sym typeface="Helvetica Neue Light"/>
              </a:rPr>
              <a:t>exchanges with EU member states on green and digital transition, circular economy, tax regimes for SEO etc, organize peer-learning events for policy makers and SEOs on the CE;</a:t>
            </a:r>
          </a:p>
          <a:p>
            <a:pPr marL="342900" marR="0" lvl="0" indent="-3429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 b="0">
                <a:solidFill>
                  <a:srgbClr val="00A2FF">
                    <a:hueOff val="114395"/>
                    <a:lumOff val="-24975"/>
                  </a:srgb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A2FF">
                  <a:hueOff val="114395"/>
                  <a:lumOff val="-24975"/>
                </a:srgbClr>
              </a:solidFill>
              <a:effectLst/>
              <a:uLnTx/>
              <a:uFillTx/>
              <a:latin typeface="Arial" panose="020B0604020202020204" pitchFamily="34" charset="0"/>
              <a:ea typeface="Helvetica Neue Light"/>
              <a:cs typeface="Arial" panose="020B0604020202020204" pitchFamily="34" charset="0"/>
              <a:sym typeface="Helvetica Neue Light"/>
            </a:endParaRPr>
          </a:p>
          <a:p>
            <a:pPr marL="571500" marR="0" lvl="0" indent="-5715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 b="0">
                <a:solidFill>
                  <a:srgbClr val="00A2FF">
                    <a:hueOff val="114395"/>
                    <a:lumOff val="-24975"/>
                  </a:srgb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en-GB" sz="4000" b="0" dirty="0">
                <a:solidFill>
                  <a:srgbClr val="00A2FF">
                    <a:hueOff val="114395"/>
                    <a:lumOff val="-24975"/>
                  </a:srgbClr>
                </a:solidFill>
                <a:latin typeface="Arial" panose="020B0604020202020204" pitchFamily="34" charset="0"/>
                <a:ea typeface="Helvetica Neue Light"/>
                <a:cs typeface="Arial" panose="020B0604020202020204" pitchFamily="34" charset="0"/>
                <a:sym typeface="Helvetica Neue Light"/>
              </a:rPr>
              <a:t>Establish inter-ministerial committees and/or councils to ensure co ordinated policy implementation across different government departments;</a:t>
            </a:r>
          </a:p>
          <a:p>
            <a:pPr marL="285750" marR="0" lvl="0" indent="-28575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 b="0">
                <a:solidFill>
                  <a:srgbClr val="00A2FF">
                    <a:hueOff val="114395"/>
                    <a:lumOff val="-24975"/>
                  </a:srgb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 lang="en-GB" sz="1600" b="0" dirty="0">
              <a:solidFill>
                <a:srgbClr val="00A2FF">
                  <a:hueOff val="114395"/>
                  <a:lumOff val="-24975"/>
                </a:srgbClr>
              </a:solidFill>
              <a:latin typeface="Arial" panose="020B0604020202020204" pitchFamily="34" charset="0"/>
              <a:ea typeface="Helvetica Neue Light"/>
              <a:cs typeface="Arial" panose="020B0604020202020204" pitchFamily="34" charset="0"/>
              <a:sym typeface="Helvetica Neue Light"/>
            </a:endParaRPr>
          </a:p>
          <a:p>
            <a:pPr marL="171450" marR="0" lvl="0" indent="-17145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 b="0">
                <a:solidFill>
                  <a:srgbClr val="00A2FF">
                    <a:hueOff val="114395"/>
                    <a:lumOff val="-24975"/>
                  </a:srgb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 lang="en-GB" sz="800" b="0" dirty="0">
              <a:solidFill>
                <a:srgbClr val="00A2FF">
                  <a:hueOff val="114395"/>
                  <a:lumOff val="-24975"/>
                </a:srgbClr>
              </a:solidFill>
              <a:latin typeface="Arial" panose="020B0604020202020204" pitchFamily="34" charset="0"/>
              <a:ea typeface="Helvetica Neue Light"/>
              <a:cs typeface="Arial" panose="020B0604020202020204" pitchFamily="34" charset="0"/>
              <a:sym typeface="Helvetica Neue Light"/>
            </a:endParaRPr>
          </a:p>
          <a:p>
            <a:pPr marL="571500" marR="0" lvl="0" indent="-5715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 b="0">
                <a:solidFill>
                  <a:srgbClr val="00A2FF">
                    <a:hueOff val="114395"/>
                    <a:lumOff val="-24975"/>
                  </a:srgb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kumimoji="0" lang="en-GB" sz="4000" b="0" i="0" u="none" strike="noStrike" kern="0" cap="none" spc="0" normalizeH="0" baseline="0" noProof="0" dirty="0">
                <a:ln>
                  <a:noFill/>
                </a:ln>
                <a:solidFill>
                  <a:srgbClr val="00A2FF">
                    <a:hueOff val="114395"/>
                    <a:lumOff val="-24975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Helvetica Neue Light"/>
                <a:cs typeface="Arial" panose="020B0604020202020204" pitchFamily="34" charset="0"/>
                <a:sym typeface="Helvetica Neue Light"/>
              </a:rPr>
              <a:t>Provide tax incentives for SEO</a:t>
            </a:r>
            <a:r>
              <a:rPr lang="en-GB" sz="4000" b="0" dirty="0">
                <a:solidFill>
                  <a:srgbClr val="00A2FF">
                    <a:hueOff val="114395"/>
                    <a:lumOff val="-24975"/>
                  </a:srgbClr>
                </a:solidFill>
                <a:latin typeface="Arial" panose="020B0604020202020204" pitchFamily="34" charset="0"/>
                <a:ea typeface="Helvetica Neue Light"/>
                <a:cs typeface="Arial" panose="020B0604020202020204" pitchFamily="34" charset="0"/>
                <a:sym typeface="Helvetica Neue Light"/>
              </a:rPr>
              <a:t>s and public procurement prioritizing ESG criteria;</a:t>
            </a:r>
          </a:p>
          <a:p>
            <a:pPr marL="285750" marR="0" lvl="0" indent="-28575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 b="0">
                <a:solidFill>
                  <a:srgbClr val="00A2FF">
                    <a:hueOff val="114395"/>
                    <a:lumOff val="-24975"/>
                  </a:srgb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 lang="en-GB" sz="1800" b="0" dirty="0">
              <a:solidFill>
                <a:srgbClr val="00A2FF">
                  <a:hueOff val="114395"/>
                  <a:lumOff val="-24975"/>
                </a:srgbClr>
              </a:solidFill>
              <a:latin typeface="Arial" panose="020B0604020202020204" pitchFamily="34" charset="0"/>
              <a:ea typeface="Helvetica Neue Light"/>
              <a:cs typeface="Arial" panose="020B0604020202020204" pitchFamily="34" charset="0"/>
              <a:sym typeface="Helvetica Neue Light"/>
            </a:endParaRPr>
          </a:p>
          <a:p>
            <a:pPr marL="171450" marR="0" lvl="0" indent="-17145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 b="0">
                <a:solidFill>
                  <a:srgbClr val="00A2FF">
                    <a:hueOff val="114395"/>
                    <a:lumOff val="-24975"/>
                  </a:srgb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 lang="en-GB" sz="800" b="0" dirty="0">
              <a:solidFill>
                <a:srgbClr val="00A2FF">
                  <a:hueOff val="114395"/>
                  <a:lumOff val="-24975"/>
                </a:srgbClr>
              </a:solidFill>
              <a:latin typeface="Arial" panose="020B0604020202020204" pitchFamily="34" charset="0"/>
              <a:ea typeface="Helvetica Neue Light"/>
              <a:cs typeface="Arial" panose="020B0604020202020204" pitchFamily="34" charset="0"/>
              <a:sym typeface="Helvetica Neue Light"/>
            </a:endParaRPr>
          </a:p>
          <a:p>
            <a:pPr marL="571500" marR="0" lvl="0" indent="-5715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 b="0">
                <a:solidFill>
                  <a:srgbClr val="00A2FF">
                    <a:hueOff val="114395"/>
                    <a:lumOff val="-24975"/>
                  </a:srgb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kumimoji="0" lang="en-GB" sz="4000" b="0" i="0" u="none" strike="noStrike" kern="0" cap="none" spc="0" normalizeH="0" baseline="0" noProof="0" dirty="0">
                <a:ln>
                  <a:noFill/>
                </a:ln>
                <a:solidFill>
                  <a:srgbClr val="00A2FF">
                    <a:hueOff val="114395"/>
                    <a:lumOff val="-24975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Helvetica Neue Light"/>
                <a:cs typeface="Arial" panose="020B0604020202020204" pitchFamily="34" charset="0"/>
                <a:sym typeface="Helvetica Neue Light"/>
              </a:rPr>
              <a:t>Provide grants </a:t>
            </a:r>
            <a:r>
              <a:rPr lang="en-GB" sz="4000" b="0" dirty="0">
                <a:solidFill>
                  <a:srgbClr val="00A2FF">
                    <a:hueOff val="114395"/>
                    <a:lumOff val="-24975"/>
                  </a:srgbClr>
                </a:solidFill>
                <a:latin typeface="Arial" panose="020B0604020202020204" pitchFamily="34" charset="0"/>
                <a:ea typeface="Helvetica Neue Light"/>
                <a:cs typeface="Arial" panose="020B0604020202020204" pitchFamily="34" charset="0"/>
                <a:sym typeface="Helvetica Neue Light"/>
              </a:rPr>
              <a:t>and financial instruments for green incentives;</a:t>
            </a:r>
            <a:r>
              <a:rPr kumimoji="0" lang="en-GB" sz="4000" b="0" i="0" u="none" strike="noStrike" kern="0" cap="none" spc="0" normalizeH="0" baseline="0" noProof="0" dirty="0">
                <a:ln>
                  <a:noFill/>
                </a:ln>
                <a:solidFill>
                  <a:srgbClr val="00A2FF">
                    <a:hueOff val="114395"/>
                    <a:lumOff val="-24975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Helvetica Neue Light"/>
                <a:cs typeface="Arial" panose="020B0604020202020204" pitchFamily="34" charset="0"/>
                <a:sym typeface="Helvetica Neue Light"/>
              </a:rPr>
              <a:t> </a:t>
            </a:r>
          </a:p>
          <a:p>
            <a:pPr marL="571500" indent="-571500" algn="l">
              <a:buFont typeface="Wingdings" panose="05000000000000000000" pitchFamily="2" charset="2"/>
              <a:buChar char="ü"/>
              <a:defRPr b="0">
                <a:solidFill>
                  <a:srgbClr val="00A2FF">
                    <a:hueOff val="114395"/>
                    <a:lumOff val="-24975"/>
                  </a:srgb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 lang="en-GB" sz="2000" b="0" dirty="0">
              <a:solidFill>
                <a:srgbClr val="00A2FF">
                  <a:hueOff val="114395"/>
                  <a:lumOff val="-24975"/>
                </a:srgbClr>
              </a:solidFill>
              <a:latin typeface="Arial" panose="020B0604020202020204" pitchFamily="34" charset="0"/>
              <a:ea typeface="Helvetica Neue Light"/>
              <a:cs typeface="Arial" panose="020B0604020202020204" pitchFamily="34" charset="0"/>
              <a:sym typeface="Helvetica Neue Light"/>
            </a:endParaRPr>
          </a:p>
          <a:p>
            <a:pPr marL="571500" indent="-571500" algn="l">
              <a:buFont typeface="Wingdings" panose="05000000000000000000" pitchFamily="2" charset="2"/>
              <a:buChar char="ü"/>
              <a:defRPr b="0">
                <a:solidFill>
                  <a:srgbClr val="00A2FF">
                    <a:hueOff val="114395"/>
                    <a:lumOff val="-24975"/>
                  </a:srgb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en-GB" sz="4000" b="0" dirty="0">
                <a:solidFill>
                  <a:srgbClr val="00A2FF">
                    <a:hueOff val="114395"/>
                    <a:lumOff val="-24975"/>
                  </a:srgbClr>
                </a:solidFill>
                <a:latin typeface="Arial" panose="020B0604020202020204" pitchFamily="34" charset="0"/>
                <a:ea typeface="Helvetica Neue Light"/>
                <a:cs typeface="Arial" panose="020B0604020202020204" pitchFamily="34" charset="0"/>
                <a:sym typeface="Helvetica Neue Light"/>
              </a:rPr>
              <a:t>W</a:t>
            </a:r>
            <a:r>
              <a:rPr kumimoji="0" lang="en-GB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A2FF">
                    <a:hueOff val="114395"/>
                    <a:lumOff val="-24975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Helvetica Neue Light"/>
                <a:cs typeface="Arial" panose="020B0604020202020204" pitchFamily="34" charset="0"/>
                <a:sym typeface="Helvetica Neue Light"/>
              </a:rPr>
              <a:t>ithin</a:t>
            </a:r>
            <a:r>
              <a:rPr kumimoji="0" lang="en-GB" sz="4000" b="0" i="0" u="none" strike="noStrike" kern="0" cap="none" spc="0" normalizeH="0" baseline="0" noProof="0" dirty="0">
                <a:ln>
                  <a:noFill/>
                </a:ln>
                <a:solidFill>
                  <a:srgbClr val="00A2FF">
                    <a:hueOff val="114395"/>
                    <a:lumOff val="-24975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Helvetica Neue Light"/>
                <a:cs typeface="Arial" panose="020B0604020202020204" pitchFamily="34" charset="0"/>
                <a:sym typeface="Helvetica Neue Light"/>
              </a:rPr>
              <a:t> Green Agenda advocate for funds </a:t>
            </a:r>
            <a:r>
              <a:rPr lang="en-GB" sz="4000" b="0" dirty="0">
                <a:solidFill>
                  <a:srgbClr val="00A2FF">
                    <a:hueOff val="114395"/>
                    <a:lumOff val="-24975"/>
                  </a:srgbClr>
                </a:solidFill>
                <a:latin typeface="Arial" panose="020B0604020202020204" pitchFamily="34" charset="0"/>
                <a:ea typeface="Helvetica Neue Light"/>
                <a:cs typeface="Arial" panose="020B0604020202020204" pitchFamily="34" charset="0"/>
                <a:sym typeface="Helvetica Neue Light"/>
              </a:rPr>
              <a:t>to attract</a:t>
            </a:r>
            <a:r>
              <a:rPr kumimoji="0" lang="en-GB" sz="4000" b="0" i="0" u="none" strike="noStrike" kern="0" cap="none" spc="0" normalizeH="0" baseline="0" noProof="0" dirty="0">
                <a:ln>
                  <a:noFill/>
                </a:ln>
                <a:solidFill>
                  <a:srgbClr val="00A2FF">
                    <a:hueOff val="114395"/>
                    <a:lumOff val="-24975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Helvetica Neue Light"/>
                <a:cs typeface="Arial" panose="020B0604020202020204" pitchFamily="34" charset="0"/>
                <a:sym typeface="Helvetica Neue Light"/>
              </a:rPr>
              <a:t> investment in green projects and projects aimed at twin transitions</a:t>
            </a:r>
            <a:r>
              <a:rPr lang="en-GB" sz="4000" b="0" dirty="0">
                <a:solidFill>
                  <a:srgbClr val="00A2FF">
                    <a:hueOff val="114395"/>
                    <a:lumOff val="-24975"/>
                  </a:srgbClr>
                </a:solidFill>
                <a:latin typeface="Arial" panose="020B0604020202020204" pitchFamily="34" charset="0"/>
                <a:ea typeface="Helvetica Neue Light"/>
                <a:cs typeface="Arial" panose="020B0604020202020204" pitchFamily="34" charset="0"/>
                <a:sym typeface="Helvetica Neue Light"/>
              </a:rPr>
              <a:t>;</a:t>
            </a:r>
            <a:endParaRPr kumimoji="0" lang="en-GB" sz="4000" b="0" i="0" u="none" strike="noStrike" kern="0" cap="none" spc="0" normalizeH="0" baseline="0" noProof="0" dirty="0">
              <a:ln>
                <a:noFill/>
              </a:ln>
              <a:solidFill>
                <a:srgbClr val="00A2FF">
                  <a:hueOff val="114395"/>
                  <a:lumOff val="-24975"/>
                </a:srgbClr>
              </a:solidFill>
              <a:effectLst/>
              <a:uLnTx/>
              <a:uFillTx/>
              <a:latin typeface="Arial" panose="020B0604020202020204" pitchFamily="34" charset="0"/>
              <a:ea typeface="Helvetica Neue Light"/>
              <a:cs typeface="Arial" panose="020B0604020202020204" pitchFamily="34" charset="0"/>
              <a:sym typeface="Helvetica Neue Light"/>
            </a:endParaRPr>
          </a:p>
          <a:p>
            <a:pPr marL="571500" indent="-571500" algn="l">
              <a:buFont typeface="Wingdings" panose="05000000000000000000" pitchFamily="2" charset="2"/>
              <a:buChar char="ü"/>
              <a:defRPr b="0">
                <a:solidFill>
                  <a:srgbClr val="00A2FF">
                    <a:hueOff val="114395"/>
                    <a:lumOff val="-24975"/>
                  </a:srgb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srgbClr val="00A2FF">
                  <a:hueOff val="114395"/>
                  <a:lumOff val="-24975"/>
                </a:srgbClr>
              </a:solidFill>
              <a:effectLst/>
              <a:uLnTx/>
              <a:uFillTx/>
              <a:latin typeface="Arial" panose="020B0604020202020204" pitchFamily="34" charset="0"/>
              <a:ea typeface="Helvetica Neue Light"/>
              <a:cs typeface="Arial" panose="020B0604020202020204" pitchFamily="34" charset="0"/>
              <a:sym typeface="Helvetica Neue Light"/>
            </a:endParaRPr>
          </a:p>
          <a:p>
            <a:pPr marL="571500" indent="-571500" algn="l">
              <a:buFont typeface="Wingdings" panose="05000000000000000000" pitchFamily="2" charset="2"/>
              <a:buChar char="ü"/>
              <a:defRPr b="0">
                <a:solidFill>
                  <a:srgbClr val="00A2FF">
                    <a:hueOff val="114395"/>
                    <a:lumOff val="-24975"/>
                  </a:srgb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en-GB" sz="4000" b="0" dirty="0">
                <a:solidFill>
                  <a:srgbClr val="00A2FF">
                    <a:hueOff val="114395"/>
                    <a:lumOff val="-24975"/>
                  </a:srgbClr>
                </a:solidFill>
                <a:latin typeface="Arial" panose="020B0604020202020204" pitchFamily="34" charset="0"/>
                <a:ea typeface="Helvetica Neue Light"/>
                <a:cs typeface="Arial" panose="020B0604020202020204" pitchFamily="34" charset="0"/>
                <a:sym typeface="Helvetica Neue Light"/>
              </a:rPr>
              <a:t>Invest in educational programs and skills building for the green economy; engage youth and support start up schemes for the CE.</a:t>
            </a:r>
            <a:endParaRPr kumimoji="0" lang="en-GB" sz="4000" b="0" i="0" u="none" strike="noStrike" kern="0" cap="none" spc="0" normalizeH="0" baseline="0" noProof="0" dirty="0">
              <a:ln>
                <a:noFill/>
              </a:ln>
              <a:solidFill>
                <a:srgbClr val="00A2FF">
                  <a:hueOff val="114395"/>
                  <a:lumOff val="-24975"/>
                </a:srgbClr>
              </a:solidFill>
              <a:effectLst/>
              <a:uLnTx/>
              <a:uFillTx/>
              <a:latin typeface="Arial" panose="020B0604020202020204" pitchFamily="34" charset="0"/>
              <a:ea typeface="Helvetica Neue Light"/>
              <a:cs typeface="Arial" panose="020B0604020202020204" pitchFamily="34" charset="0"/>
              <a:sym typeface="Helvetica Neue Light"/>
            </a:endParaRPr>
          </a:p>
          <a:p>
            <a:pPr algn="l">
              <a:defRPr b="0">
                <a:solidFill>
                  <a:srgbClr val="00A2FF">
                    <a:hueOff val="114395"/>
                    <a:lumOff val="-24975"/>
                  </a:srgb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rgbClr val="00A2FF">
                  <a:hueOff val="114395"/>
                  <a:lumOff val="-24975"/>
                </a:srgbClr>
              </a:solidFill>
              <a:effectLst/>
              <a:uLnTx/>
              <a:uFillTx/>
              <a:latin typeface="Arial" panose="020B0604020202020204" pitchFamily="34" charset="0"/>
              <a:ea typeface="Helvetica Neue Light"/>
              <a:cs typeface="Arial" panose="020B0604020202020204" pitchFamily="34" charset="0"/>
              <a:sym typeface="Helvetica Neue Light"/>
            </a:endParaRPr>
          </a:p>
          <a:p>
            <a:pPr algn="l">
              <a:defRPr b="0">
                <a:solidFill>
                  <a:srgbClr val="00A2FF">
                    <a:hueOff val="114395"/>
                    <a:lumOff val="-24975"/>
                  </a:srgb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 kumimoji="0" lang="en-GB" sz="4000" b="0" i="0" u="none" strike="noStrike" kern="0" cap="none" spc="0" normalizeH="0" baseline="0" noProof="0" dirty="0">
              <a:ln>
                <a:noFill/>
              </a:ln>
              <a:solidFill>
                <a:srgbClr val="00A2FF">
                  <a:hueOff val="114395"/>
                  <a:lumOff val="-24975"/>
                </a:srgbClr>
              </a:solidFill>
              <a:effectLst/>
              <a:uLnTx/>
              <a:uFillTx/>
              <a:latin typeface="Helvetica Neue Light"/>
              <a:ea typeface="Helvetica Neue Light"/>
              <a:sym typeface="Helvetica Neue Light"/>
            </a:endParaRPr>
          </a:p>
        </p:txBody>
      </p:sp>
      <p:pic>
        <p:nvPicPr>
          <p:cNvPr id="6" name="YdeasLogo8.jpg" descr="YdeasLogo8.jpg">
            <a:extLst>
              <a:ext uri="{FF2B5EF4-FFF2-40B4-BE49-F238E27FC236}">
                <a16:creationId xmlns:a16="http://schemas.microsoft.com/office/drawing/2014/main" id="{45D70CDC-FEC2-4F24-808E-A531FC8EAB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00528" y="11102296"/>
            <a:ext cx="3761789" cy="243737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9854993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YdeasLogo6.jpg" descr="YdeasLogo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8290" y="-1931542"/>
            <a:ext cx="22111315" cy="15631717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Insert text hereInsert text hereInsert text here…"/>
          <p:cNvSpPr txBox="1"/>
          <p:nvPr/>
        </p:nvSpPr>
        <p:spPr>
          <a:xfrm>
            <a:off x="1348063" y="5971440"/>
            <a:ext cx="19257648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>
              <a:defRPr b="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en-GB" sz="4000" dirty="0"/>
              <a:t> </a:t>
            </a:r>
            <a:endParaRPr sz="4000" dirty="0"/>
          </a:p>
        </p:txBody>
      </p:sp>
      <p:pic>
        <p:nvPicPr>
          <p:cNvPr id="127" name="YdeasLogo8.jpg" descr="YdeasLogo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079" y="10255014"/>
            <a:ext cx="4873235" cy="3445161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B29100A-7810-412E-A2BD-93F45489EA9D}"/>
              </a:ext>
            </a:extLst>
          </p:cNvPr>
          <p:cNvSpPr txBox="1"/>
          <p:nvPr/>
        </p:nvSpPr>
        <p:spPr>
          <a:xfrm>
            <a:off x="5128591" y="5094356"/>
            <a:ext cx="12284765" cy="1579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9600" b="1" i="0" u="none" strike="noStrike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QUESTIONS? </a:t>
            </a:r>
            <a:endParaRPr kumimoji="0" lang="en-GB" sz="9600" b="1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52595993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630</Words>
  <Application>Microsoft Office PowerPoint</Application>
  <PresentationFormat>Custom</PresentationFormat>
  <Paragraphs>87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Arial</vt:lpstr>
      <vt:lpstr>Arial Rounded MT Bold</vt:lpstr>
      <vt:lpstr>Courier New</vt:lpstr>
      <vt:lpstr>Garamond</vt:lpstr>
      <vt:lpstr>Helvetica Neue</vt:lpstr>
      <vt:lpstr>Helvetica Neue Light</vt:lpstr>
      <vt:lpstr>Helvetica Neue Medium</vt:lpstr>
      <vt:lpstr>Open Sans</vt:lpstr>
      <vt:lpstr>Open Sans Semibold</vt:lpstr>
      <vt:lpstr>Wingdings</vt:lpstr>
      <vt:lpstr>White</vt:lpstr>
      <vt:lpstr>PowerPoint Presentation</vt:lpstr>
      <vt:lpstr>PowerPoint Presentation</vt:lpstr>
      <vt:lpstr>PowerPoint Presentation</vt:lpstr>
      <vt:lpstr>     Overview of European and global policies on the SE  Current trends and developments in the Western Balkans  Sectorial overview  Recommendations: - for international organizations and institutions,  - regional organizations and policy makers and -  sectoral recommendations   Green Paper on Social Economy in the Western Balkans | OSCE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Vera Strobachova-Budway</dc:creator>
  <cp:lastModifiedBy>Vera Strobachova-Budway</cp:lastModifiedBy>
  <cp:revision>64</cp:revision>
  <cp:lastPrinted>2024-02-26T17:29:49Z</cp:lastPrinted>
  <dcterms:modified xsi:type="dcterms:W3CDTF">2024-02-26T17:37:05Z</dcterms:modified>
</cp:coreProperties>
</file>