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72" r:id="rId7"/>
    <p:sldId id="305" r:id="rId8"/>
    <p:sldId id="306" r:id="rId9"/>
    <p:sldId id="312" r:id="rId10"/>
    <p:sldId id="307" r:id="rId11"/>
    <p:sldId id="308" r:id="rId12"/>
    <p:sldId id="309" r:id="rId13"/>
    <p:sldId id="310" r:id="rId14"/>
    <p:sldId id="311" r:id="rId15"/>
    <p:sldId id="269" r:id="rId16"/>
    <p:sldId id="28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E84"/>
    <a:srgbClr val="262626"/>
    <a:srgbClr val="33602C"/>
    <a:srgbClr val="B7CD13"/>
    <a:srgbClr val="00A76B"/>
    <a:srgbClr val="75A670"/>
    <a:srgbClr val="963C4F"/>
    <a:srgbClr val="312783"/>
    <a:srgbClr val="2CA86A"/>
    <a:srgbClr val="EC5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9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46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3E78D-C460-B342-81C2-C66E58FE2E18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35941-B6AA-AD46-957A-298C428D0CA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18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011A6-8BA6-27A6-89EC-6EE6CD647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9500C7-FBC5-D594-7F49-03FAFC140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4DA2F3-FC11-5EA6-C210-F366B5101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8FAC-1311-404E-A2D7-3EEA16E7E243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D0D890-BDB0-68FB-F4AD-35A402862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19EFCA-E1AC-B90E-4543-D23C2438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103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6D3E4-6234-C443-DB5B-7263ECA3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8E2CA6-3BDE-A8B9-FA0C-5A753A144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57A1E0-8C3B-EADC-A83C-722420F58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8FAC-1311-404E-A2D7-3EEA16E7E243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94D501-0F79-B17A-27B7-C7D62AC3D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0E2A87-8006-34AE-501D-65352F8D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60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7EF294A-452D-F697-530F-7CBFE2B0E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156279-AD69-EF98-0F12-C98DD41C0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00E9FD-4078-DD09-987B-3446983D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8FAC-1311-404E-A2D7-3EEA16E7E243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639A80-FD50-678C-44AD-668D32FF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0C831A-0EEF-56EB-9ED8-A4964AB0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63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C1F24-3AB6-9BE2-8241-DDE95307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6D6802-F62D-E172-CAF4-613E9A5C5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9BEA0E-C4E5-BC22-C1C1-13BEE662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8FAC-1311-404E-A2D7-3EEA16E7E243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639CB7-9410-95F8-68CA-83DA2393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566F98-5757-A032-C254-48E3687B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86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DDF48-5EDD-DF85-D76E-6D657F1F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5B2852-8F71-E09D-645E-85EB70B51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972F99-4BB6-3BA2-CC57-06FF6C3A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8FAC-1311-404E-A2D7-3EEA16E7E243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DFBA32-C1D6-1DAE-663C-854D7FFF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6809D0-D5FC-E6E3-4532-EEB6686B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31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485548-1B04-4C8F-E266-22F1CAB48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05E301-A438-3691-7A11-82E20016A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0499DD-4E6F-F9F5-1EF7-81F384B38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0A92E7-6E85-C528-E78B-2527F26D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8FAC-1311-404E-A2D7-3EEA16E7E243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5D3BDD-5C2E-3805-B9D7-3072C2BF9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ECA1BD-E2C6-7010-7BE8-899D6AE21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12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6136E-A187-CA92-B58A-08465A21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39BE6-2380-036B-BAD6-614010BB2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E4B2DC-CE72-A309-DCA5-6A156F691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C9277-AE67-ECA1-C3A0-B5D81EA33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27943F1-7012-AEB8-DA2D-2296B6BE7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2247B5E-C024-4AD9-AE8C-25BF3367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8FAC-1311-404E-A2D7-3EEA16E7E243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8F39415-4086-E634-F504-DDC09492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A9E6530-572F-AC23-2D8E-3079BD8B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5DFE7-0EC5-7073-8036-FA79A9627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DCCCF31-387C-6F33-10A9-27853B7F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8FAC-1311-404E-A2D7-3EEA16E7E243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CCE456-88E9-9ED8-E7F1-9E3582BBE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21D7AC-A50E-1795-C259-81D8F03A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46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EBA04C-DF5C-FB35-EEDF-542D9A21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8FAC-1311-404E-A2D7-3EEA16E7E243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1C4550-B0DC-1C0A-DAB2-130B78B1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7BF5B9-FE9F-092B-8F4A-2FFF28B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87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CD03F0-EE3F-911F-3E03-805A2F4E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36B251-1FA1-56A4-E558-4D24CDD68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42F231-9A63-C886-A506-BF0F56DDE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BA52C6-63C9-D1FA-68A5-C91C60E7C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8FAC-1311-404E-A2D7-3EEA16E7E243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249474-0C5C-561A-6798-5B808934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D72541-803C-8F58-5AAA-477CBDFC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56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8692FC-AB9D-014F-1946-3963EC73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8627289-AABC-3751-7F2D-6A71C06B5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0BF983-37F9-5148-A820-2D84BD7CB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EF7A6D-EB36-0508-0D6C-3741B893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8FAC-1311-404E-A2D7-3EEA16E7E243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DACDD3-C1A9-F6B3-300D-E50C2813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2BB309-33EC-5A42-5252-F28FB7E6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45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DA8C60D-20D9-00FC-4D59-57D531E4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4B4975-B9E7-42EB-E9DF-9B0DAD9C1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262621-EA5F-08C0-29B7-65E23892D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8FAC-1311-404E-A2D7-3EEA16E7E243}" type="datetimeFigureOut">
              <a:rPr lang="fr-FR" smtClean="0"/>
              <a:t>26/11/2024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DA4EA2-B9A8-4829-C0BE-D20D735B0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1CD968-D2DB-4E5E-FE24-C79D6C7C8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97AB6-2065-6F49-A245-95A03B87E3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21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CDB9AE1-9ADA-B9BF-F51F-9C2CABE20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 descr="Une image contenant Police, capture d’écran, texte, Bleu électrique&#10;&#10;Description générée automatiquement">
            <a:extLst>
              <a:ext uri="{FF2B5EF4-FFF2-40B4-BE49-F238E27FC236}">
                <a16:creationId xmlns:a16="http://schemas.microsoft.com/office/drawing/2014/main" id="{9ED68497-E99C-4836-536B-BE1AA0F73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1" y="6157146"/>
            <a:ext cx="2446365" cy="544737"/>
          </a:xfrm>
          <a:prstGeom prst="rect">
            <a:avLst/>
          </a:prstGeom>
        </p:spPr>
      </p:pic>
      <p:pic>
        <p:nvPicPr>
          <p:cNvPr id="11" name="Image 10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003B5141-6AC9-08A7-EE67-E424C5110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611" y="837168"/>
            <a:ext cx="8170778" cy="411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2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817EB2-F6B9-2851-C6A0-74BADB6B8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336" y="1758756"/>
            <a:ext cx="10168880" cy="392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Challenges: High initial costs, lack of awareness, regulatory hurdles.</a:t>
            </a:r>
          </a:p>
          <a:p>
            <a:pPr marL="0" indent="0">
              <a:buNone/>
            </a:pPr>
            <a:endParaRPr lang="en-GB" dirty="0">
              <a:solidFill>
                <a:srgbClr val="00A76B"/>
              </a:solidFill>
              <a:latin typeface="Source Sans Pro"/>
              <a:ea typeface="Source Sans Pro"/>
            </a:endParaRPr>
          </a:p>
          <a:p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Solutions:</a:t>
            </a:r>
          </a:p>
          <a:p>
            <a:pPr lvl="1"/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  Financial incentives such as grants and subsidies.</a:t>
            </a:r>
          </a:p>
          <a:p>
            <a:pPr lvl="1"/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  Educational campaigns to raise awareness among SMEs and consumers.</a:t>
            </a:r>
          </a:p>
          <a:p>
            <a:pPr lvl="1"/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  Collaboration with industry networks to share resources and expertise</a:t>
            </a:r>
            <a:endParaRPr lang="fr-BE" dirty="0">
              <a:solidFill>
                <a:schemeClr val="bg2">
                  <a:lumMod val="25000"/>
                </a:schemeClr>
              </a:solidFill>
              <a:latin typeface="Avenir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140FAB3-D961-880C-C59A-5FC05EC2B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4" y="6136141"/>
            <a:ext cx="2435193" cy="50902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6718CF23-97CA-02D5-98FC-03A2E49282A4}"/>
              </a:ext>
            </a:extLst>
          </p:cNvPr>
          <p:cNvSpPr txBox="1">
            <a:spLocks/>
          </p:cNvSpPr>
          <p:nvPr/>
        </p:nvSpPr>
        <p:spPr>
          <a:xfrm>
            <a:off x="971255" y="445325"/>
            <a:ext cx="9198244" cy="10584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A76B"/>
                </a:solidFill>
                <a:latin typeface="Source Sans Pro"/>
                <a:ea typeface="Source Sans Pro"/>
              </a:rPr>
              <a:t>Challenges and Solutions</a:t>
            </a:r>
            <a:endParaRPr lang="fr-FR" sz="2800" b="1" dirty="0">
              <a:solidFill>
                <a:srgbClr val="00A76B"/>
              </a:solidFill>
              <a:latin typeface="Source Sans Pro"/>
              <a:ea typeface="Source Sans Pro"/>
            </a:endParaRPr>
          </a:p>
        </p:txBody>
      </p:sp>
      <p:pic>
        <p:nvPicPr>
          <p:cNvPr id="2" name="Image 1" descr="Une image contenant Graphique, Police, symbole&#10;&#10;Description générée automatiquement">
            <a:extLst>
              <a:ext uri="{FF2B5EF4-FFF2-40B4-BE49-F238E27FC236}">
                <a16:creationId xmlns:a16="http://schemas.microsoft.com/office/drawing/2014/main" id="{02377142-B320-642E-D956-6654EEC1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611" y="177865"/>
            <a:ext cx="2405400" cy="7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58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817EB2-F6B9-2851-C6A0-74BADB6B8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336" y="1758756"/>
            <a:ext cx="10168880" cy="392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SMEs: Start small by adopting basic sustainable practices.</a:t>
            </a:r>
          </a:p>
          <a:p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Policymakers: Provide clear regulations and support for eco-certification.</a:t>
            </a:r>
          </a:p>
          <a:p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Consumers: Advocate for eco-packaged products and support local producers.</a:t>
            </a:r>
          </a:p>
          <a:p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Together, we can accelerate the transition toward a sustainable social economy.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140FAB3-D961-880C-C59A-5FC05EC2B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4" y="6136141"/>
            <a:ext cx="2435193" cy="50902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6718CF23-97CA-02D5-98FC-03A2E49282A4}"/>
              </a:ext>
            </a:extLst>
          </p:cNvPr>
          <p:cNvSpPr txBox="1">
            <a:spLocks/>
          </p:cNvSpPr>
          <p:nvPr/>
        </p:nvSpPr>
        <p:spPr>
          <a:xfrm>
            <a:off x="971255" y="445325"/>
            <a:ext cx="9198244" cy="10584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A76B"/>
                </a:solidFill>
                <a:latin typeface="Source Sans Pro"/>
                <a:ea typeface="Source Sans Pro"/>
              </a:rPr>
              <a:t>Call to Action</a:t>
            </a:r>
            <a:endParaRPr lang="fr-FR" sz="2800" b="1" dirty="0">
              <a:solidFill>
                <a:srgbClr val="00A76B"/>
              </a:solidFill>
              <a:latin typeface="Source Sans Pro"/>
              <a:ea typeface="Source Sans Pro"/>
            </a:endParaRPr>
          </a:p>
        </p:txBody>
      </p:sp>
      <p:pic>
        <p:nvPicPr>
          <p:cNvPr id="2" name="Image 1" descr="Une image contenant Graphique, Police, symbole&#10;&#10;Description générée automatiquement">
            <a:extLst>
              <a:ext uri="{FF2B5EF4-FFF2-40B4-BE49-F238E27FC236}">
                <a16:creationId xmlns:a16="http://schemas.microsoft.com/office/drawing/2014/main" id="{02377142-B320-642E-D956-6654EEC1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611" y="177865"/>
            <a:ext cx="2405400" cy="7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2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781AB-8FD0-8EF9-D045-E1F61CA6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3" y="339150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dirty="0" err="1">
                <a:solidFill>
                  <a:srgbClr val="00A76B"/>
                </a:solidFill>
                <a:latin typeface="Averia Serif Libre" panose="02000603000000000004" pitchFamily="2" charset="0"/>
                <a:cs typeface="Poppins SemiBold" pitchFamily="2" charset="77"/>
              </a:rPr>
              <a:t>Partners</a:t>
            </a:r>
            <a:endParaRPr lang="fr-FR" sz="3600" dirty="0">
              <a:solidFill>
                <a:srgbClr val="00A76B"/>
              </a:solidFill>
              <a:latin typeface="Averia Serif Libre" panose="02000603000000000004" pitchFamily="2" charset="0"/>
              <a:cs typeface="Poppins SemiBold" pitchFamily="2" charset="77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140FAB3-D961-880C-C59A-5FC05EC2B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4" y="6136141"/>
            <a:ext cx="2435193" cy="509024"/>
          </a:xfrm>
          <a:prstGeom prst="rect">
            <a:avLst/>
          </a:prstGeom>
        </p:spPr>
      </p:pic>
      <p:pic>
        <p:nvPicPr>
          <p:cNvPr id="3" name="Image 2" descr="Une image contenant Graphique, Police, symbole&#10;&#10;Description générée automatiquement">
            <a:extLst>
              <a:ext uri="{FF2B5EF4-FFF2-40B4-BE49-F238E27FC236}">
                <a16:creationId xmlns:a16="http://schemas.microsoft.com/office/drawing/2014/main" id="{6FC506C4-43B8-491C-AB18-EF16DE27D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611" y="177865"/>
            <a:ext cx="2405400" cy="796693"/>
          </a:xfrm>
          <a:prstGeom prst="rect">
            <a:avLst/>
          </a:prstGeom>
        </p:spPr>
      </p:pic>
      <p:pic>
        <p:nvPicPr>
          <p:cNvPr id="5" name="Imagen 815910825" descr="Logotipo&#10;&#10;Descripción generada automáticamente">
            <a:extLst>
              <a:ext uri="{FF2B5EF4-FFF2-40B4-BE49-F238E27FC236}">
                <a16:creationId xmlns:a16="http://schemas.microsoft.com/office/drawing/2014/main" id="{225F90F7-8E5A-9E79-DFF2-92600FA4A8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490" y="2225983"/>
            <a:ext cx="1216846" cy="87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1182506173" descr="Logotipo&#10;&#10;Descripción generada automáticamente">
            <a:extLst>
              <a:ext uri="{FF2B5EF4-FFF2-40B4-BE49-F238E27FC236}">
                <a16:creationId xmlns:a16="http://schemas.microsoft.com/office/drawing/2014/main" id="{02B64233-E764-191B-ABCF-5D03C26B67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565" y="1944210"/>
            <a:ext cx="1395818" cy="139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12491376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3FDA583B-15B8-2DC4-3118-F40EA985A9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446" y="2241986"/>
            <a:ext cx="2145927" cy="69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1241714849" descr="Texto&#10;&#10;Descripción generada automáticamente con confianza media">
            <a:extLst>
              <a:ext uri="{FF2B5EF4-FFF2-40B4-BE49-F238E27FC236}">
                <a16:creationId xmlns:a16="http://schemas.microsoft.com/office/drawing/2014/main" id="{6F5B2031-A5F7-2A19-3074-BACC04C749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67" y="4315352"/>
            <a:ext cx="1768681" cy="577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1414217167" descr="Mapa&#10;&#10;Descripción generada automáticamente">
            <a:extLst>
              <a:ext uri="{FF2B5EF4-FFF2-40B4-BE49-F238E27FC236}">
                <a16:creationId xmlns:a16="http://schemas.microsoft.com/office/drawing/2014/main" id="{FF800859-D3B9-F9B0-0EE2-454BDB9594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23" y="4051970"/>
            <a:ext cx="1008042" cy="1008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1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154C88FA-A201-CBBA-E5E0-440ED0FD33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436" y="4167563"/>
            <a:ext cx="1526539" cy="73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37617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blanc&#10;&#10;Description générée automatiquement">
            <a:extLst>
              <a:ext uri="{FF2B5EF4-FFF2-40B4-BE49-F238E27FC236}">
                <a16:creationId xmlns:a16="http://schemas.microsoft.com/office/drawing/2014/main" id="{D3D490FB-FF67-FA07-7EC3-6917727A4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2427">
            <a:off x="-2759332" y="-400416"/>
            <a:ext cx="8670376" cy="765883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88781F-92D0-98E1-CA30-32F9E8C86FD3}"/>
              </a:ext>
            </a:extLst>
          </p:cNvPr>
          <p:cNvSpPr txBox="1">
            <a:spLocks/>
          </p:cNvSpPr>
          <p:nvPr/>
        </p:nvSpPr>
        <p:spPr>
          <a:xfrm>
            <a:off x="213904" y="2442935"/>
            <a:ext cx="4854498" cy="90986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262626"/>
                </a:solidFill>
                <a:latin typeface="Avenir Black" panose="02000503020000020003" pitchFamily="2" charset="0"/>
                <a:cs typeface="Poppins SemiBold" pitchFamily="2" charset="77"/>
              </a:rPr>
              <a:t>Thank you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D9EC129-67C2-A2F4-2B6B-0DB49F18F887}"/>
              </a:ext>
            </a:extLst>
          </p:cNvPr>
          <p:cNvSpPr txBox="1"/>
          <p:nvPr/>
        </p:nvSpPr>
        <p:spPr>
          <a:xfrm>
            <a:off x="542497" y="3492096"/>
            <a:ext cx="6277549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fr-BE" sz="2000" dirty="0">
                <a:solidFill>
                  <a:srgbClr val="262626"/>
                </a:solidFill>
                <a:latin typeface="Avenir" panose="02000503020000020003" pitchFamily="2" charset="0"/>
                <a:ea typeface="Roboto" panose="02000000000000000000" pitchFamily="2" charset="0"/>
                <a:cs typeface="Roboto" panose="02000000000000000000" pitchFamily="2" charset="0"/>
              </a:rPr>
              <a:t>For more information</a:t>
            </a:r>
          </a:p>
          <a:p>
            <a:pPr marL="0" indent="0">
              <a:buNone/>
            </a:pPr>
            <a:r>
              <a:rPr lang="fr-BE" sz="2000" dirty="0" err="1">
                <a:solidFill>
                  <a:srgbClr val="262626"/>
                </a:solidFill>
                <a:latin typeface="Avenir" panose="02000503020000020003" pitchFamily="2" charset="0"/>
                <a:ea typeface="Roboto" panose="02000000000000000000" pitchFamily="2" charset="0"/>
                <a:cs typeface="Roboto" panose="02000000000000000000" pitchFamily="2" charset="0"/>
              </a:rPr>
              <a:t>Francisco.martinez@diesis.coop</a:t>
            </a:r>
            <a:endParaRPr lang="fr-BE" sz="2000" dirty="0">
              <a:solidFill>
                <a:srgbClr val="262626"/>
              </a:solidFill>
              <a:latin typeface="Avenir" panose="02000503020000020003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fr-BE" sz="2000" dirty="0">
              <a:solidFill>
                <a:srgbClr val="262626"/>
              </a:solidFill>
              <a:latin typeface="Avenir"/>
              <a:ea typeface="Roboto"/>
              <a:cs typeface="Roboto"/>
            </a:endParaRPr>
          </a:p>
          <a:p>
            <a:r>
              <a:rPr lang="fr-BE" sz="2000" dirty="0">
                <a:solidFill>
                  <a:srgbClr val="262626"/>
                </a:solidFill>
                <a:ea typeface="+mn-lt"/>
                <a:cs typeface="+mn-lt"/>
              </a:rPr>
              <a:t> </a:t>
            </a:r>
            <a:endParaRPr lang="fr-BE" dirty="0"/>
          </a:p>
        </p:txBody>
      </p:sp>
      <p:pic>
        <p:nvPicPr>
          <p:cNvPr id="6" name="Image 5" descr="Une image contenant Graphique, Police, symbole&#10;&#10;Description générée automatiquement">
            <a:extLst>
              <a:ext uri="{FF2B5EF4-FFF2-40B4-BE49-F238E27FC236}">
                <a16:creationId xmlns:a16="http://schemas.microsoft.com/office/drawing/2014/main" id="{2CADCC56-8AF5-CB28-CA51-6DE139A1A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97" y="743836"/>
            <a:ext cx="3687532" cy="1221348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817973C9-FF22-3673-4CC5-4DF785468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04" y="6136141"/>
            <a:ext cx="2435193" cy="50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3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781AB-8FD0-8EF9-D045-E1F61CA6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558"/>
            <a:ext cx="10515600" cy="4908884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00A76B"/>
                </a:solidFill>
                <a:latin typeface="Source Sans Pro"/>
                <a:ea typeface="Source Sans Pro"/>
                <a:cs typeface="Roboto Lt" panose="02000000000000000000" pitchFamily="2" charset="0"/>
              </a:rPr>
              <a:t>How certification of </a:t>
            </a:r>
            <a:r>
              <a:rPr lang="fr-FR" sz="3200" b="1" dirty="0" err="1">
                <a:solidFill>
                  <a:srgbClr val="00A76B"/>
                </a:solidFill>
                <a:latin typeface="Source Sans Pro"/>
                <a:ea typeface="Source Sans Pro"/>
                <a:cs typeface="Roboto Lt" panose="02000000000000000000" pitchFamily="2" charset="0"/>
              </a:rPr>
              <a:t>eco</a:t>
            </a:r>
            <a:r>
              <a:rPr lang="fr-FR" sz="3200" b="1" dirty="0">
                <a:solidFill>
                  <a:srgbClr val="00A76B"/>
                </a:solidFill>
                <a:latin typeface="Source Sans Pro"/>
                <a:ea typeface="Source Sans Pro"/>
                <a:cs typeface="Roboto Lt" panose="02000000000000000000" pitchFamily="2" charset="0"/>
              </a:rPr>
              <a:t> packaging - </a:t>
            </a:r>
            <a:r>
              <a:rPr lang="fr-FR" sz="3200" b="1" dirty="0" err="1">
                <a:solidFill>
                  <a:srgbClr val="00A76B"/>
                </a:solidFill>
                <a:latin typeface="Source Sans Pro"/>
                <a:ea typeface="Source Sans Pro"/>
                <a:cs typeface="Roboto Lt" panose="02000000000000000000" pitchFamily="2" charset="0"/>
              </a:rPr>
              <a:t>unpacking</a:t>
            </a:r>
            <a:r>
              <a:rPr lang="fr-FR" sz="3200" b="1" dirty="0">
                <a:solidFill>
                  <a:srgbClr val="00A76B"/>
                </a:solidFill>
                <a:latin typeface="Source Sans Pro"/>
                <a:ea typeface="Source Sans Pro"/>
                <a:cs typeface="Roboto Lt" panose="02000000000000000000" pitchFamily="2" charset="0"/>
              </a:rPr>
              <a:t> </a:t>
            </a:r>
            <a:r>
              <a:rPr lang="fr-FR" sz="3200" b="1" dirty="0" err="1">
                <a:solidFill>
                  <a:srgbClr val="00A76B"/>
                </a:solidFill>
                <a:latin typeface="Source Sans Pro"/>
                <a:ea typeface="Source Sans Pro"/>
                <a:cs typeface="Roboto Lt" panose="02000000000000000000" pitchFamily="2" charset="0"/>
              </a:rPr>
              <a:t>helps</a:t>
            </a:r>
            <a:r>
              <a:rPr lang="fr-FR" sz="3200" b="1" dirty="0">
                <a:solidFill>
                  <a:srgbClr val="00A76B"/>
                </a:solidFill>
                <a:latin typeface="Source Sans Pro"/>
                <a:ea typeface="Source Sans Pro"/>
                <a:cs typeface="Roboto Lt" panose="02000000000000000000" pitchFamily="2" charset="0"/>
              </a:rPr>
              <a:t> to the transition in the SME </a:t>
            </a:r>
            <a:r>
              <a:rPr lang="fr-FR" sz="3200" b="1" dirty="0" err="1">
                <a:solidFill>
                  <a:srgbClr val="00A76B"/>
                </a:solidFill>
                <a:latin typeface="Source Sans Pro"/>
                <a:ea typeface="Source Sans Pro"/>
                <a:cs typeface="Roboto Lt" panose="02000000000000000000" pitchFamily="2" charset="0"/>
              </a:rPr>
              <a:t>agrifood</a:t>
            </a:r>
            <a:endParaRPr lang="fr-FR" sz="3200" b="1" dirty="0">
              <a:solidFill>
                <a:srgbClr val="00A76B"/>
              </a:solidFill>
              <a:latin typeface="Source Sans Pro"/>
              <a:ea typeface="Source Sans Pro"/>
              <a:cs typeface="Roboto Lt" panose="02000000000000000000" pitchFamily="2" charset="0"/>
            </a:endParaRPr>
          </a:p>
        </p:txBody>
      </p:sp>
      <p:pic>
        <p:nvPicPr>
          <p:cNvPr id="5" name="Image 4" descr="Une image contenant Graphique, Police, symbole&#10;&#10;Description générée automatiquement">
            <a:extLst>
              <a:ext uri="{FF2B5EF4-FFF2-40B4-BE49-F238E27FC236}">
                <a16:creationId xmlns:a16="http://schemas.microsoft.com/office/drawing/2014/main" id="{17239715-0E7E-11C0-03A0-7FB817A3C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611" y="177865"/>
            <a:ext cx="2405400" cy="796693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2D8F0AB5-866D-4EEC-622D-DBA2F562D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4" y="6136141"/>
            <a:ext cx="2435193" cy="50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542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817EB2-F6B9-2851-C6A0-74BADB6B8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336" y="1758756"/>
            <a:ext cx="10168880" cy="392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Over-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reliance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on single-use plastics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contributes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to pollution and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climate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change.</a:t>
            </a:r>
          </a:p>
          <a:p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SMEs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often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face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limited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resources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for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adopting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sustainable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practices.</a:t>
            </a:r>
          </a:p>
          <a:p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Consumers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increasingly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demand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eco-friendly packaging solutions.</a:t>
            </a:r>
          </a:p>
          <a:p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Infrastructure for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recycling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and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composting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remains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inconsistent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across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regions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.</a:t>
            </a:r>
          </a:p>
          <a:p>
            <a:pPr marL="0" indent="0" algn="ctr">
              <a:buNone/>
            </a:pPr>
            <a:endParaRPr lang="fr-BE" dirty="0">
              <a:solidFill>
                <a:schemeClr val="bg2">
                  <a:lumMod val="25000"/>
                </a:schemeClr>
              </a:solidFill>
              <a:latin typeface="Avenir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140FAB3-D961-880C-C59A-5FC05EC2B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4" y="6136141"/>
            <a:ext cx="2435193" cy="50902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6718CF23-97CA-02D5-98FC-03A2E49282A4}"/>
              </a:ext>
            </a:extLst>
          </p:cNvPr>
          <p:cNvSpPr txBox="1">
            <a:spLocks/>
          </p:cNvSpPr>
          <p:nvPr/>
        </p:nvSpPr>
        <p:spPr>
          <a:xfrm>
            <a:off x="899336" y="367307"/>
            <a:ext cx="9198244" cy="10584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A76B"/>
                </a:solidFill>
                <a:latin typeface="Source Sans Pro"/>
                <a:ea typeface="Source Sans Pro"/>
              </a:rPr>
              <a:t>Context and Challenges</a:t>
            </a:r>
            <a:endParaRPr lang="fr-FR" sz="2800" b="1" dirty="0">
              <a:solidFill>
                <a:srgbClr val="00A76B"/>
              </a:solidFill>
              <a:latin typeface="Source Sans Pro"/>
              <a:ea typeface="Source Sans Pro"/>
            </a:endParaRPr>
          </a:p>
        </p:txBody>
      </p:sp>
      <p:pic>
        <p:nvPicPr>
          <p:cNvPr id="2" name="Image 1" descr="Une image contenant Graphique, Police, symbole&#10;&#10;Description générée automatiquement">
            <a:extLst>
              <a:ext uri="{FF2B5EF4-FFF2-40B4-BE49-F238E27FC236}">
                <a16:creationId xmlns:a16="http://schemas.microsoft.com/office/drawing/2014/main" id="{02377142-B320-642E-D956-6654EEC14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611" y="177865"/>
            <a:ext cx="2405400" cy="7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1390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817EB2-F6B9-2851-C6A0-74BADB6B8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336" y="1758756"/>
            <a:ext cx="10168880" cy="392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Certification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ensures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packaging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meets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environmental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standards (e.g., minimal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waste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,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recyclability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).</a:t>
            </a:r>
          </a:p>
          <a:p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Examples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: FSC (Forest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Stewardship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Council),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Cradle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-to-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Cradle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certification, </a:t>
            </a:r>
          </a:p>
          <a:p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Certification boosts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credibility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and opens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access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to green-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conscious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markets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.</a:t>
            </a:r>
          </a:p>
          <a:p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Key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criteria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include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life cycle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assessment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,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biodegradability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, and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energy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-efficient production.</a:t>
            </a:r>
          </a:p>
          <a:p>
            <a:pPr marL="0" indent="0" algn="ctr">
              <a:buNone/>
            </a:pPr>
            <a:endParaRPr lang="fr-BE" dirty="0">
              <a:solidFill>
                <a:schemeClr val="bg2">
                  <a:lumMod val="25000"/>
                </a:schemeClr>
              </a:solidFill>
              <a:latin typeface="Avenir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140FAB3-D961-880C-C59A-5FC05EC2B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4" y="6136141"/>
            <a:ext cx="2435193" cy="50902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6718CF23-97CA-02D5-98FC-03A2E49282A4}"/>
              </a:ext>
            </a:extLst>
          </p:cNvPr>
          <p:cNvSpPr txBox="1">
            <a:spLocks/>
          </p:cNvSpPr>
          <p:nvPr/>
        </p:nvSpPr>
        <p:spPr>
          <a:xfrm>
            <a:off x="971255" y="445325"/>
            <a:ext cx="9198244" cy="10584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A76B"/>
                </a:solidFill>
                <a:latin typeface="Source Sans Pro"/>
                <a:ea typeface="Source Sans Pro"/>
              </a:rPr>
              <a:t>What is Eco-Packaging Certification?</a:t>
            </a:r>
            <a:endParaRPr lang="fr-FR" sz="2800" b="1" dirty="0">
              <a:solidFill>
                <a:srgbClr val="00A76B"/>
              </a:solidFill>
              <a:latin typeface="Source Sans Pro"/>
              <a:ea typeface="Source Sans Pro"/>
            </a:endParaRPr>
          </a:p>
        </p:txBody>
      </p:sp>
      <p:pic>
        <p:nvPicPr>
          <p:cNvPr id="2" name="Image 1" descr="Une image contenant Graphique, Police, symbole&#10;&#10;Description générée automatiquement">
            <a:extLst>
              <a:ext uri="{FF2B5EF4-FFF2-40B4-BE49-F238E27FC236}">
                <a16:creationId xmlns:a16="http://schemas.microsoft.com/office/drawing/2014/main" id="{02377142-B320-642E-D956-6654EEC14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611" y="177865"/>
            <a:ext cx="2405400" cy="7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023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817EB2-F6B9-2851-C6A0-74BADB6B8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336" y="1758756"/>
            <a:ext cx="10168880" cy="392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Environmental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: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Reduces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pollution,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promotes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recycling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, and supports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biodiversity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.</a:t>
            </a:r>
          </a:p>
          <a:p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Economic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: Access to premium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markets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,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lower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long-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term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costs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, and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enhanced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brand value.</a:t>
            </a:r>
          </a:p>
          <a:p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Social: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Builds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community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trust,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aligns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with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global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sustainability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goals, and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educates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stakeholders.</a:t>
            </a:r>
          </a:p>
          <a:p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Case Example: A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small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bakery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adopting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eco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-certification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increased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customer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</a:t>
            </a:r>
            <a:r>
              <a:rPr lang="fr-BE" dirty="0" err="1">
                <a:solidFill>
                  <a:srgbClr val="00A76B"/>
                </a:solidFill>
                <a:latin typeface="Source Sans Pro"/>
                <a:ea typeface="Source Sans Pro"/>
              </a:rPr>
              <a:t>loyalty</a:t>
            </a:r>
            <a:r>
              <a:rPr lang="fr-BE" dirty="0">
                <a:solidFill>
                  <a:srgbClr val="00A76B"/>
                </a:solidFill>
                <a:latin typeface="Source Sans Pro"/>
                <a:ea typeface="Source Sans Pro"/>
              </a:rPr>
              <a:t> by 30%.</a:t>
            </a:r>
          </a:p>
          <a:p>
            <a:pPr marL="0" indent="0" algn="ctr">
              <a:buNone/>
            </a:pPr>
            <a:endParaRPr lang="fr-BE" dirty="0">
              <a:solidFill>
                <a:schemeClr val="bg2">
                  <a:lumMod val="25000"/>
                </a:schemeClr>
              </a:solidFill>
              <a:latin typeface="Avenir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140FAB3-D961-880C-C59A-5FC05EC2B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4" y="6136141"/>
            <a:ext cx="2435193" cy="50902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6718CF23-97CA-02D5-98FC-03A2E49282A4}"/>
              </a:ext>
            </a:extLst>
          </p:cNvPr>
          <p:cNvSpPr txBox="1">
            <a:spLocks/>
          </p:cNvSpPr>
          <p:nvPr/>
        </p:nvSpPr>
        <p:spPr>
          <a:xfrm>
            <a:off x="971255" y="445325"/>
            <a:ext cx="9198244" cy="10584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A76B"/>
                </a:solidFill>
                <a:latin typeface="Source Sans Pro"/>
                <a:ea typeface="Source Sans Pro"/>
              </a:rPr>
              <a:t>Benefits of Eco-Packaging Certification</a:t>
            </a:r>
            <a:endParaRPr lang="fr-FR" sz="2800" b="1" dirty="0">
              <a:solidFill>
                <a:srgbClr val="00A76B"/>
              </a:solidFill>
              <a:latin typeface="Source Sans Pro"/>
              <a:ea typeface="Source Sans Pro"/>
            </a:endParaRPr>
          </a:p>
        </p:txBody>
      </p:sp>
      <p:pic>
        <p:nvPicPr>
          <p:cNvPr id="2" name="Image 1" descr="Une image contenant Graphique, Police, symbole&#10;&#10;Description générée automatiquement">
            <a:extLst>
              <a:ext uri="{FF2B5EF4-FFF2-40B4-BE49-F238E27FC236}">
                <a16:creationId xmlns:a16="http://schemas.microsoft.com/office/drawing/2014/main" id="{02377142-B320-642E-D956-6654EEC14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611" y="177865"/>
            <a:ext cx="2405400" cy="7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1080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817EB2-F6B9-2851-C6A0-74BADB6B8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336" y="1758755"/>
            <a:ext cx="10168880" cy="437738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Font typeface="+mj-lt"/>
              <a:buAutoNum type="arabicPeriod"/>
            </a:pPr>
            <a:r>
              <a:rPr lang="en-GB" b="1" dirty="0">
                <a:solidFill>
                  <a:srgbClr val="00B050"/>
                </a:solidFill>
              </a:rPr>
              <a:t>Eco-Certification Goals</a:t>
            </a:r>
            <a:r>
              <a:rPr lang="en-GB" dirty="0">
                <a:solidFill>
                  <a:srgbClr val="00B050"/>
                </a:solidFill>
              </a:rPr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>
                <a:solidFill>
                  <a:srgbClr val="00B050"/>
                </a:solidFill>
              </a:rPr>
              <a:t>The bakery committed to reducing its carbon footprint by sourcing organic ingredients, using sustainable packaging, and minimizing waste in production processes.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>
                <a:solidFill>
                  <a:srgbClr val="00B050"/>
                </a:solidFill>
              </a:rPr>
              <a:t>Eco-certification audits helped them identify actionable steps to meet these goals.</a:t>
            </a:r>
          </a:p>
          <a:p>
            <a:pPr>
              <a:buFont typeface="+mj-lt"/>
              <a:buAutoNum type="arabicPeriod"/>
            </a:pPr>
            <a:r>
              <a:rPr lang="en-GB" b="1" dirty="0">
                <a:solidFill>
                  <a:srgbClr val="00B050"/>
                </a:solidFill>
              </a:rPr>
              <a:t>Customer Engagement</a:t>
            </a:r>
            <a:r>
              <a:rPr lang="en-GB" dirty="0">
                <a:solidFill>
                  <a:srgbClr val="00B050"/>
                </a:solidFill>
              </a:rPr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>
                <a:solidFill>
                  <a:srgbClr val="00B050"/>
                </a:solidFill>
              </a:rPr>
              <a:t>The bakery engaged its customers by sharing progress updates on their sustainability journey through social media and in-store displays.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>
                <a:solidFill>
                  <a:srgbClr val="00B050"/>
                </a:solidFill>
              </a:rPr>
              <a:t>They implemented a customer loyalty program linked to sustainability, rewarding customers who reused packaging or opted for eco-friendly options.</a:t>
            </a:r>
          </a:p>
          <a:p>
            <a:pPr>
              <a:buFont typeface="+mj-lt"/>
              <a:buAutoNum type="arabicPeriod"/>
            </a:pPr>
            <a:r>
              <a:rPr lang="en-GB" b="1" dirty="0">
                <a:solidFill>
                  <a:srgbClr val="00B050"/>
                </a:solidFill>
              </a:rPr>
              <a:t>Marketing and Visibility</a:t>
            </a:r>
            <a:r>
              <a:rPr lang="en-GB" dirty="0">
                <a:solidFill>
                  <a:srgbClr val="00B050"/>
                </a:solidFill>
              </a:rPr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>
                <a:solidFill>
                  <a:srgbClr val="00B050"/>
                </a:solidFill>
              </a:rPr>
              <a:t>Targeted marketing campaigns highlighted the benefits of their eco-certification, emphasizing their commitment to environmental and community well-being.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>
                <a:solidFill>
                  <a:srgbClr val="00B050"/>
                </a:solidFill>
              </a:rPr>
              <a:t>They used social media to showcase their sustainable practices, often collaborating with local influencers to reach a broader audience.</a:t>
            </a:r>
          </a:p>
          <a:p>
            <a:pPr>
              <a:buFont typeface="+mj-lt"/>
              <a:buAutoNum type="arabicPeriod"/>
            </a:pPr>
            <a:r>
              <a:rPr lang="en-GB" b="1" dirty="0">
                <a:solidFill>
                  <a:srgbClr val="00B050"/>
                </a:solidFill>
              </a:rPr>
              <a:t>Partnerships and Support</a:t>
            </a:r>
            <a:r>
              <a:rPr lang="en-GB" dirty="0">
                <a:solidFill>
                  <a:srgbClr val="00B050"/>
                </a:solidFill>
              </a:rPr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>
                <a:solidFill>
                  <a:srgbClr val="00B050"/>
                </a:solidFill>
              </a:rPr>
              <a:t>Partnerships with eco-focused organizations and access to small business grants for sustainability projects supported their transformation financially and logistically.</a:t>
            </a:r>
          </a:p>
          <a:p>
            <a:pPr marL="0" indent="0" algn="ctr">
              <a:buNone/>
            </a:pPr>
            <a:endParaRPr lang="fr-BE" dirty="0">
              <a:solidFill>
                <a:schemeClr val="bg2">
                  <a:lumMod val="25000"/>
                </a:schemeClr>
              </a:solidFill>
              <a:latin typeface="Avenir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140FAB3-D961-880C-C59A-5FC05EC2B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4" y="6136141"/>
            <a:ext cx="2435193" cy="50902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6718CF23-97CA-02D5-98FC-03A2E49282A4}"/>
              </a:ext>
            </a:extLst>
          </p:cNvPr>
          <p:cNvSpPr txBox="1">
            <a:spLocks/>
          </p:cNvSpPr>
          <p:nvPr/>
        </p:nvSpPr>
        <p:spPr>
          <a:xfrm>
            <a:off x="971255" y="445325"/>
            <a:ext cx="9198244" cy="10584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A76B"/>
                </a:solidFill>
                <a:latin typeface="Source Sans Pro"/>
                <a:ea typeface="Source Sans Pro"/>
              </a:rPr>
              <a:t>Case Example: A small bakery adopting eco-certification increased customer loyalty by 30%.</a:t>
            </a:r>
          </a:p>
        </p:txBody>
      </p:sp>
      <p:pic>
        <p:nvPicPr>
          <p:cNvPr id="2" name="Image 1" descr="Une image contenant Graphique, Police, symbole&#10;&#10;Description générée automatiquement">
            <a:extLst>
              <a:ext uri="{FF2B5EF4-FFF2-40B4-BE49-F238E27FC236}">
                <a16:creationId xmlns:a16="http://schemas.microsoft.com/office/drawing/2014/main" id="{02377142-B320-642E-D956-6654EEC14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611" y="177865"/>
            <a:ext cx="2405400" cy="7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2571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817EB2-F6B9-2851-C6A0-74BADB6B8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336" y="1758756"/>
            <a:ext cx="10168880" cy="392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Encourages bulk buying, reusable containers, and minimal packaging.</a:t>
            </a:r>
          </a:p>
          <a:p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Reduces transportation costs and waste at every stage of the supply chain.</a:t>
            </a:r>
          </a:p>
          <a:p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Examples: Farmer's markets, zero-waste stores, and refill stations.</a:t>
            </a:r>
          </a:p>
          <a:p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Benefits: Lowers operational expenses and appeals to environmentally conscious consumers.</a:t>
            </a:r>
          </a:p>
          <a:p>
            <a:pPr marL="0" indent="0" algn="ctr">
              <a:buNone/>
            </a:pPr>
            <a:endParaRPr lang="fr-BE" dirty="0">
              <a:solidFill>
                <a:schemeClr val="bg2">
                  <a:lumMod val="25000"/>
                </a:schemeClr>
              </a:solidFill>
              <a:latin typeface="Avenir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140FAB3-D961-880C-C59A-5FC05EC2B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4" y="6136141"/>
            <a:ext cx="2435193" cy="50902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6718CF23-97CA-02D5-98FC-03A2E49282A4}"/>
              </a:ext>
            </a:extLst>
          </p:cNvPr>
          <p:cNvSpPr txBox="1">
            <a:spLocks/>
          </p:cNvSpPr>
          <p:nvPr/>
        </p:nvSpPr>
        <p:spPr>
          <a:xfrm>
            <a:off x="971255" y="445325"/>
            <a:ext cx="9198244" cy="10584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A76B"/>
                </a:solidFill>
                <a:latin typeface="Source Sans Pro"/>
                <a:ea typeface="Source Sans Pro"/>
              </a:rPr>
              <a:t>Unpacking: A Sustainable Alternative</a:t>
            </a:r>
            <a:endParaRPr lang="fr-FR" sz="2800" b="1" dirty="0">
              <a:solidFill>
                <a:srgbClr val="00A76B"/>
              </a:solidFill>
              <a:latin typeface="Source Sans Pro"/>
              <a:ea typeface="Source Sans Pro"/>
            </a:endParaRPr>
          </a:p>
        </p:txBody>
      </p:sp>
      <p:pic>
        <p:nvPicPr>
          <p:cNvPr id="2" name="Image 1" descr="Une image contenant Graphique, Police, symbole&#10;&#10;Description générée automatiquement">
            <a:extLst>
              <a:ext uri="{FF2B5EF4-FFF2-40B4-BE49-F238E27FC236}">
                <a16:creationId xmlns:a16="http://schemas.microsoft.com/office/drawing/2014/main" id="{02377142-B320-642E-D956-6654EEC1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611" y="177865"/>
            <a:ext cx="2405400" cy="7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5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817EB2-F6B9-2851-C6A0-74BADB6B8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336" y="1758756"/>
            <a:ext cx="10168880" cy="392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Step 1: Conduct an initial sustainability assessment.</a:t>
            </a:r>
          </a:p>
          <a:p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Step 2: Identify certifications and standards relevant to the business.</a:t>
            </a:r>
          </a:p>
          <a:p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Step 3: Partner with eco-friendly suppliers and organizations.</a:t>
            </a:r>
          </a:p>
          <a:p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Step 4: Train staff and integrate sustainable practices into operations.</a:t>
            </a:r>
          </a:p>
          <a:p>
            <a:pPr marL="0" indent="0" algn="ctr">
              <a:buNone/>
            </a:pPr>
            <a:endParaRPr lang="fr-BE" dirty="0">
              <a:solidFill>
                <a:schemeClr val="bg2">
                  <a:lumMod val="25000"/>
                </a:schemeClr>
              </a:solidFill>
              <a:latin typeface="Avenir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140FAB3-D961-880C-C59A-5FC05EC2B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4" y="6136141"/>
            <a:ext cx="2435193" cy="50902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6718CF23-97CA-02D5-98FC-03A2E49282A4}"/>
              </a:ext>
            </a:extLst>
          </p:cNvPr>
          <p:cNvSpPr txBox="1">
            <a:spLocks/>
          </p:cNvSpPr>
          <p:nvPr/>
        </p:nvSpPr>
        <p:spPr>
          <a:xfrm>
            <a:off x="971255" y="445325"/>
            <a:ext cx="9198244" cy="10584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A76B"/>
                </a:solidFill>
                <a:latin typeface="Source Sans Pro"/>
                <a:ea typeface="Source Sans Pro"/>
              </a:rPr>
              <a:t>Transition Pathways for SMEs</a:t>
            </a:r>
            <a:endParaRPr lang="fr-FR" sz="2800" b="1" dirty="0">
              <a:solidFill>
                <a:srgbClr val="00A76B"/>
              </a:solidFill>
              <a:latin typeface="Source Sans Pro"/>
              <a:ea typeface="Source Sans Pro"/>
            </a:endParaRPr>
          </a:p>
        </p:txBody>
      </p:sp>
      <p:pic>
        <p:nvPicPr>
          <p:cNvPr id="2" name="Image 1" descr="Une image contenant Graphique, Police, symbole&#10;&#10;Description générée automatiquement">
            <a:extLst>
              <a:ext uri="{FF2B5EF4-FFF2-40B4-BE49-F238E27FC236}">
                <a16:creationId xmlns:a16="http://schemas.microsoft.com/office/drawing/2014/main" id="{02377142-B320-642E-D956-6654EEC1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611" y="177865"/>
            <a:ext cx="2405400" cy="7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70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817EB2-F6B9-2851-C6A0-74BADB6B8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336" y="1758756"/>
            <a:ext cx="10168880" cy="392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Empowers SMEs to align with ethical and environmental values.</a:t>
            </a:r>
          </a:p>
          <a:p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Supports job creation in green industries.</a:t>
            </a:r>
          </a:p>
          <a:p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Encourages community-based recycling and waste reduction initiatives.</a:t>
            </a:r>
          </a:p>
          <a:p>
            <a:r>
              <a:rPr lang="en-GB" dirty="0">
                <a:solidFill>
                  <a:srgbClr val="00A76B"/>
                </a:solidFill>
                <a:latin typeface="Source Sans Pro"/>
                <a:ea typeface="Source Sans Pro"/>
              </a:rPr>
              <a:t>Enhances resilience of local economies against global market pressures.</a:t>
            </a:r>
          </a:p>
          <a:p>
            <a:pPr marL="0" indent="0" algn="ctr">
              <a:buNone/>
            </a:pPr>
            <a:endParaRPr lang="fr-BE" dirty="0">
              <a:solidFill>
                <a:schemeClr val="bg2">
                  <a:lumMod val="25000"/>
                </a:schemeClr>
              </a:solidFill>
              <a:latin typeface="Avenir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140FAB3-D961-880C-C59A-5FC05EC2B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4" y="6136141"/>
            <a:ext cx="2435193" cy="509024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6718CF23-97CA-02D5-98FC-03A2E49282A4}"/>
              </a:ext>
            </a:extLst>
          </p:cNvPr>
          <p:cNvSpPr txBox="1">
            <a:spLocks/>
          </p:cNvSpPr>
          <p:nvPr/>
        </p:nvSpPr>
        <p:spPr>
          <a:xfrm>
            <a:off x="971255" y="445325"/>
            <a:ext cx="9198244" cy="10584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00A76B"/>
                </a:solidFill>
                <a:latin typeface="Source Sans Pro"/>
                <a:ea typeface="Source Sans Pro"/>
              </a:rPr>
              <a:t>Contribution to the Social Economy</a:t>
            </a:r>
            <a:endParaRPr lang="fr-FR" sz="2800" b="1" dirty="0">
              <a:solidFill>
                <a:srgbClr val="00A76B"/>
              </a:solidFill>
              <a:latin typeface="Source Sans Pro"/>
              <a:ea typeface="Source Sans Pro"/>
            </a:endParaRPr>
          </a:p>
        </p:txBody>
      </p:sp>
      <p:pic>
        <p:nvPicPr>
          <p:cNvPr id="2" name="Image 1" descr="Une image contenant Graphique, Police, symbole&#10;&#10;Description générée automatiquement">
            <a:extLst>
              <a:ext uri="{FF2B5EF4-FFF2-40B4-BE49-F238E27FC236}">
                <a16:creationId xmlns:a16="http://schemas.microsoft.com/office/drawing/2014/main" id="{02377142-B320-642E-D956-6654EEC1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611" y="177865"/>
            <a:ext cx="2405400" cy="7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18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3ea072-1365-45bf-beb6-72c48dbacaed" xsi:nil="true"/>
    <lcf76f155ced4ddcb4097134ff3c332f xmlns="c2b46a5e-4107-438f-ad87-b2ea6b7b05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2C27084C147B446A759FA3D423A4049" ma:contentTypeVersion="17" ma:contentTypeDescription="Creare un nuovo documento." ma:contentTypeScope="" ma:versionID="15954a8f63c3c36c21e78e38bfa0a860">
  <xsd:schema xmlns:xsd="http://www.w3.org/2001/XMLSchema" xmlns:xs="http://www.w3.org/2001/XMLSchema" xmlns:p="http://schemas.microsoft.com/office/2006/metadata/properties" xmlns:ns2="c2b46a5e-4107-438f-ad87-b2ea6b7b05e5" xmlns:ns3="28e703b6-2b1b-480d-a8d1-f95b1e3de8d1" xmlns:ns4="753ea072-1365-45bf-beb6-72c48dbacaed" targetNamespace="http://schemas.microsoft.com/office/2006/metadata/properties" ma:root="true" ma:fieldsID="77759a20e4848afe24dc64de50874924" ns2:_="" ns3:_="" ns4:_="">
    <xsd:import namespace="c2b46a5e-4107-438f-ad87-b2ea6b7b05e5"/>
    <xsd:import namespace="28e703b6-2b1b-480d-a8d1-f95b1e3de8d1"/>
    <xsd:import namespace="753ea072-1365-45bf-beb6-72c48dbaca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b46a5e-4107-438f-ad87-b2ea6b7b0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3f60f46b-fcfc-4f50-b02d-1cfa3ddb50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703b6-2b1b-480d-a8d1-f95b1e3de8d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ea072-1365-45bf-beb6-72c48dbacae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5fc0f60-1417-41dc-af82-04b0e1d4cd61}" ma:internalName="TaxCatchAll" ma:showField="CatchAllData" ma:web="753ea072-1365-45bf-beb6-72c48dbaca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4C25E4-1E16-44B7-8C57-F104E78C4E2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53ea072-1365-45bf-beb6-72c48dbacaed"/>
    <ds:schemaRef ds:uri="http://purl.org/dc/elements/1.1/"/>
    <ds:schemaRef ds:uri="http://schemas.microsoft.com/office/2006/metadata/properties"/>
    <ds:schemaRef ds:uri="c2b46a5e-4107-438f-ad87-b2ea6b7b05e5"/>
    <ds:schemaRef ds:uri="28e703b6-2b1b-480d-a8d1-f95b1e3de8d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D1C3A2B-BB46-40E2-858B-4155D364B9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E43ECA-0F1B-4F26-9C19-F2E720D52D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b46a5e-4107-438f-ad87-b2ea6b7b05e5"/>
    <ds:schemaRef ds:uri="28e703b6-2b1b-480d-a8d1-f95b1e3de8d1"/>
    <ds:schemaRef ds:uri="753ea072-1365-45bf-beb6-72c48dbaca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588</Words>
  <Application>Microsoft Macintosh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Averia Serif Libre</vt:lpstr>
      <vt:lpstr>Arial</vt:lpstr>
      <vt:lpstr>Avenir</vt:lpstr>
      <vt:lpstr>Avenir Black</vt:lpstr>
      <vt:lpstr>Calibri</vt:lpstr>
      <vt:lpstr>Calibri Light</vt:lpstr>
      <vt:lpstr>Source Sans Pro</vt:lpstr>
      <vt:lpstr>Thème Office</vt:lpstr>
      <vt:lpstr>PowerPoint Presentation</vt:lpstr>
      <vt:lpstr>How certification of eco packaging - unpacking helps to the transition in the SME agrifood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Partners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Jérôme Hubert</dc:creator>
  <cp:lastModifiedBy>Francisco Martinez</cp:lastModifiedBy>
  <cp:revision>502</cp:revision>
  <dcterms:created xsi:type="dcterms:W3CDTF">2022-09-13T15:09:09Z</dcterms:created>
  <dcterms:modified xsi:type="dcterms:W3CDTF">2024-11-26T18:20:14Z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0x010100A2C27084C147B446A759FA3D423A4049</vt:lpwstr>
  </property>
</Properties>
</file>