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152400" marR="0" indent="-15240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Pct val="100000"/>
      <a:buFontTx/>
      <a:buAutoNum type="arabicPeriod" startAt="1"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5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>
                <a:solidFill>
                  <a:srgbClr val="FFFFFF"/>
                </a:solidFill>
              </a:defRPr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chemeClr val="accent1"/>
                </a:solidFill>
              </a:defRPr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736600" indent="-73660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1587500" indent="-158750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pc="-250" sz="2500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ctr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e niveau 1…"/>
          <p:cNvSpPr txBox="1"/>
          <p:nvPr>
            <p:ph type="body" sz="quarter" idx="1" hasCustomPrompt="1"/>
          </p:nvPr>
        </p:nvSpPr>
        <p:spPr>
          <a:xfrm>
            <a:off x="2480822" y="10675453"/>
            <a:ext cx="20149257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Texte niveau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4"/>
          </a:xfrm>
          <a:prstGeom prst="rect">
            <a:avLst/>
          </a:prstGeom>
        </p:spPr>
        <p:txBody>
          <a:bodyPr numCol="1" spcCol="38100"/>
          <a:lstStyle>
            <a:lvl1pPr marL="708773" indent="-539750" algn="l"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spc="-200" sz="85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 Citation notable »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70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8" cy="54322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996267730_2880x1920.jpg"/>
          <p:cNvSpPr/>
          <p:nvPr>
            <p:ph type="pic" idx="23"/>
          </p:nvPr>
        </p:nvSpPr>
        <p:spPr>
          <a:xfrm>
            <a:off x="-124636" y="1270000"/>
            <a:ext cx="16859221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51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3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58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59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60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163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161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164" name="Texte niveau 1…"/>
          <p:cNvSpPr txBox="1"/>
          <p:nvPr>
            <p:ph type="body" idx="1"/>
          </p:nvPr>
        </p:nvSpPr>
        <p:spPr>
          <a:xfrm>
            <a:off x="8644466" y="3023997"/>
            <a:ext cx="14795505" cy="9228671"/>
          </a:xfrm>
          <a:prstGeom prst="rect">
            <a:avLst/>
          </a:prstGeom>
        </p:spPr>
        <p:txBody>
          <a:bodyPr lIns="0" tIns="0" rIns="0" bIns="0" numCol="1" spcCol="38100"/>
          <a:lstStyle>
            <a:lvl1pPr marL="881742" indent="-881742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1028700" indent="-102870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1234438" indent="-1234438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1543050" indent="-154305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1543050" indent="-154305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5" name="Innehåll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Innehåll</a:t>
            </a:r>
          </a:p>
        </p:txBody>
      </p:sp>
      <p:sp>
        <p:nvSpPr>
          <p:cNvPr id="166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ak 6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A4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Rak 8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A4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Freeform 5"/>
          <p:cNvSpPr/>
          <p:nvPr/>
        </p:nvSpPr>
        <p:spPr>
          <a:xfrm>
            <a:off x="22215005" y="12920133"/>
            <a:ext cx="1198035" cy="351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42" y="0"/>
                </a:moveTo>
                <a:cubicBezTo>
                  <a:pt x="17164" y="0"/>
                  <a:pt x="16057" y="1967"/>
                  <a:pt x="15644" y="5513"/>
                </a:cubicBezTo>
                <a:cubicBezTo>
                  <a:pt x="15241" y="1967"/>
                  <a:pt x="14125" y="0"/>
                  <a:pt x="12756" y="0"/>
                </a:cubicBezTo>
                <a:cubicBezTo>
                  <a:pt x="11536" y="0"/>
                  <a:pt x="10523" y="1580"/>
                  <a:pt x="10026" y="4384"/>
                </a:cubicBezTo>
                <a:cubicBezTo>
                  <a:pt x="9529" y="1580"/>
                  <a:pt x="8507" y="0"/>
                  <a:pt x="7288" y="0"/>
                </a:cubicBezTo>
                <a:cubicBezTo>
                  <a:pt x="5552" y="0"/>
                  <a:pt x="4230" y="3159"/>
                  <a:pt x="4230" y="8608"/>
                </a:cubicBezTo>
                <a:cubicBezTo>
                  <a:pt x="4230" y="9994"/>
                  <a:pt x="4314" y="11219"/>
                  <a:pt x="4474" y="12283"/>
                </a:cubicBezTo>
                <a:cubicBezTo>
                  <a:pt x="4455" y="12315"/>
                  <a:pt x="4436" y="12347"/>
                  <a:pt x="4408" y="12380"/>
                </a:cubicBezTo>
                <a:cubicBezTo>
                  <a:pt x="4333" y="12476"/>
                  <a:pt x="4249" y="12605"/>
                  <a:pt x="4155" y="12702"/>
                </a:cubicBezTo>
                <a:cubicBezTo>
                  <a:pt x="3911" y="12896"/>
                  <a:pt x="3639" y="13024"/>
                  <a:pt x="3367" y="13024"/>
                </a:cubicBezTo>
                <a:cubicBezTo>
                  <a:pt x="2579" y="13024"/>
                  <a:pt x="1876" y="11348"/>
                  <a:pt x="1876" y="8704"/>
                </a:cubicBezTo>
                <a:cubicBezTo>
                  <a:pt x="1876" y="5867"/>
                  <a:pt x="2485" y="4159"/>
                  <a:pt x="3273" y="4159"/>
                </a:cubicBezTo>
                <a:cubicBezTo>
                  <a:pt x="3573" y="4159"/>
                  <a:pt x="3799" y="4223"/>
                  <a:pt x="4033" y="4513"/>
                </a:cubicBezTo>
                <a:cubicBezTo>
                  <a:pt x="4033" y="4513"/>
                  <a:pt x="4305" y="2482"/>
                  <a:pt x="4765" y="1322"/>
                </a:cubicBezTo>
                <a:cubicBezTo>
                  <a:pt x="4680" y="1161"/>
                  <a:pt x="4586" y="1032"/>
                  <a:pt x="4483" y="903"/>
                </a:cubicBezTo>
                <a:cubicBezTo>
                  <a:pt x="4483" y="903"/>
                  <a:pt x="4483" y="903"/>
                  <a:pt x="4483" y="903"/>
                </a:cubicBezTo>
                <a:cubicBezTo>
                  <a:pt x="4080" y="290"/>
                  <a:pt x="3592" y="0"/>
                  <a:pt x="3058" y="0"/>
                </a:cubicBezTo>
                <a:cubicBezTo>
                  <a:pt x="1322" y="0"/>
                  <a:pt x="0" y="3159"/>
                  <a:pt x="0" y="8608"/>
                </a:cubicBezTo>
                <a:cubicBezTo>
                  <a:pt x="0" y="14056"/>
                  <a:pt x="1322" y="17216"/>
                  <a:pt x="3058" y="17216"/>
                </a:cubicBezTo>
                <a:cubicBezTo>
                  <a:pt x="3517" y="17216"/>
                  <a:pt x="4024" y="16958"/>
                  <a:pt x="4464" y="16539"/>
                </a:cubicBezTo>
                <a:cubicBezTo>
                  <a:pt x="4633" y="16410"/>
                  <a:pt x="5018" y="15958"/>
                  <a:pt x="5299" y="15410"/>
                </a:cubicBezTo>
                <a:cubicBezTo>
                  <a:pt x="5824" y="16571"/>
                  <a:pt x="6518" y="17216"/>
                  <a:pt x="7288" y="17216"/>
                </a:cubicBezTo>
                <a:cubicBezTo>
                  <a:pt x="8507" y="17216"/>
                  <a:pt x="9529" y="15636"/>
                  <a:pt x="10026" y="12831"/>
                </a:cubicBezTo>
                <a:cubicBezTo>
                  <a:pt x="10523" y="15636"/>
                  <a:pt x="11536" y="17216"/>
                  <a:pt x="12756" y="17216"/>
                </a:cubicBezTo>
                <a:cubicBezTo>
                  <a:pt x="13975" y="17216"/>
                  <a:pt x="14988" y="15636"/>
                  <a:pt x="15485" y="12831"/>
                </a:cubicBezTo>
                <a:cubicBezTo>
                  <a:pt x="15485" y="21600"/>
                  <a:pt x="15485" y="21600"/>
                  <a:pt x="15485" y="21600"/>
                </a:cubicBezTo>
                <a:cubicBezTo>
                  <a:pt x="17351" y="21600"/>
                  <a:pt x="17351" y="21600"/>
                  <a:pt x="17351" y="21600"/>
                </a:cubicBezTo>
                <a:cubicBezTo>
                  <a:pt x="17351" y="16635"/>
                  <a:pt x="17351" y="16635"/>
                  <a:pt x="17351" y="16635"/>
                </a:cubicBezTo>
                <a:cubicBezTo>
                  <a:pt x="17717" y="17022"/>
                  <a:pt x="18120" y="17216"/>
                  <a:pt x="18542" y="17216"/>
                </a:cubicBezTo>
                <a:cubicBezTo>
                  <a:pt x="20278" y="17216"/>
                  <a:pt x="21600" y="14056"/>
                  <a:pt x="21600" y="8608"/>
                </a:cubicBezTo>
                <a:cubicBezTo>
                  <a:pt x="21600" y="3159"/>
                  <a:pt x="20278" y="0"/>
                  <a:pt x="18542" y="0"/>
                </a:cubicBezTo>
                <a:moveTo>
                  <a:pt x="7288" y="13218"/>
                </a:moveTo>
                <a:cubicBezTo>
                  <a:pt x="6453" y="13218"/>
                  <a:pt x="6106" y="11058"/>
                  <a:pt x="6106" y="8608"/>
                </a:cubicBezTo>
                <a:cubicBezTo>
                  <a:pt x="6106" y="6158"/>
                  <a:pt x="6453" y="3965"/>
                  <a:pt x="7288" y="3965"/>
                </a:cubicBezTo>
                <a:cubicBezTo>
                  <a:pt x="8132" y="3965"/>
                  <a:pt x="8469" y="6158"/>
                  <a:pt x="8469" y="8608"/>
                </a:cubicBezTo>
                <a:cubicBezTo>
                  <a:pt x="8469" y="11058"/>
                  <a:pt x="8132" y="13218"/>
                  <a:pt x="7288" y="13218"/>
                </a:cubicBezTo>
                <a:moveTo>
                  <a:pt x="12756" y="13218"/>
                </a:moveTo>
                <a:cubicBezTo>
                  <a:pt x="11921" y="13218"/>
                  <a:pt x="11574" y="11058"/>
                  <a:pt x="11574" y="8608"/>
                </a:cubicBezTo>
                <a:cubicBezTo>
                  <a:pt x="11574" y="6158"/>
                  <a:pt x="11921" y="3965"/>
                  <a:pt x="12756" y="3965"/>
                </a:cubicBezTo>
                <a:cubicBezTo>
                  <a:pt x="13590" y="3965"/>
                  <a:pt x="13937" y="6158"/>
                  <a:pt x="13937" y="8608"/>
                </a:cubicBezTo>
                <a:cubicBezTo>
                  <a:pt x="13937" y="11058"/>
                  <a:pt x="13590" y="13218"/>
                  <a:pt x="12756" y="13218"/>
                </a:cubicBezTo>
                <a:moveTo>
                  <a:pt x="18542" y="13218"/>
                </a:moveTo>
                <a:cubicBezTo>
                  <a:pt x="17708" y="13218"/>
                  <a:pt x="17361" y="11058"/>
                  <a:pt x="17361" y="8608"/>
                </a:cubicBezTo>
                <a:cubicBezTo>
                  <a:pt x="17361" y="6158"/>
                  <a:pt x="17708" y="3965"/>
                  <a:pt x="18542" y="3965"/>
                </a:cubicBezTo>
                <a:cubicBezTo>
                  <a:pt x="19377" y="3965"/>
                  <a:pt x="19724" y="6158"/>
                  <a:pt x="19724" y="8608"/>
                </a:cubicBezTo>
                <a:cubicBezTo>
                  <a:pt x="19724" y="11058"/>
                  <a:pt x="19377" y="13218"/>
                  <a:pt x="18542" y="13218"/>
                </a:cubicBezTo>
              </a:path>
            </a:pathLst>
          </a:custGeom>
          <a:solidFill>
            <a:srgbClr val="00AA4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marL="304800" indent="-304800" algn="l" defTabSz="2438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6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Rak 12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Rak 13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Rak 14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82" name="textruta 19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180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Utskrift 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 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183" name="textruta 2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84" name="textruta 21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85" name="textruta 22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86" name="textruta 23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87" name="Kapitelsida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Kapitelsida</a:t>
            </a:r>
          </a:p>
        </p:txBody>
      </p:sp>
      <p:sp>
        <p:nvSpPr>
          <p:cNvPr id="188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 och bröd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6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03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04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05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08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06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09" name="Rubrik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Rubrik</a:t>
            </a:r>
          </a:p>
        </p:txBody>
      </p:sp>
      <p:sp>
        <p:nvSpPr>
          <p:cNvPr id="210" name="Platshållare för bild 7"/>
          <p:cNvSpPr/>
          <p:nvPr>
            <p:ph type="pic" sz="quarter" idx="21"/>
          </p:nvPr>
        </p:nvSpPr>
        <p:spPr>
          <a:xfrm>
            <a:off x="977900" y="3213100"/>
            <a:ext cx="7171268" cy="898313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11" name="Texte niveau 1…"/>
          <p:cNvSpPr txBox="1"/>
          <p:nvPr>
            <p:ph type="body" idx="1"/>
          </p:nvPr>
        </p:nvSpPr>
        <p:spPr>
          <a:xfrm>
            <a:off x="8644466" y="3023997"/>
            <a:ext cx="14795505" cy="9172239"/>
          </a:xfrm>
          <a:prstGeom prst="rect">
            <a:avLst/>
          </a:prstGeom>
        </p:spPr>
        <p:txBody>
          <a:bodyPr lIns="0" tIns="0" rIns="0" bIns="0" numCol="1" spcCol="38100"/>
          <a:lstStyle>
            <a:lvl1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20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27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28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29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32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30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33" name="Texte du titre"/>
          <p:cNvSpPr txBox="1"/>
          <p:nvPr>
            <p:ph type="title"/>
          </p:nvPr>
        </p:nvSpPr>
        <p:spPr>
          <a:xfrm>
            <a:off x="975351" y="581463"/>
            <a:ext cx="22451914" cy="1356087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34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exte niveau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6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42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4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6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7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49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50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51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54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52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55" name="Texte du titre"/>
          <p:cNvSpPr txBox="1"/>
          <p:nvPr>
            <p:ph type="title"/>
          </p:nvPr>
        </p:nvSpPr>
        <p:spPr>
          <a:xfrm>
            <a:off x="975351" y="581463"/>
            <a:ext cx="22451914" cy="1356087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56" name="Numéro de diapositive"/>
          <p:cNvSpPr txBox="1"/>
          <p:nvPr>
            <p:ph type="sldNum" sz="quarter" idx="2"/>
          </p:nvPr>
        </p:nvSpPr>
        <p:spPr>
          <a:xfrm>
            <a:off x="17475200" y="12448887"/>
            <a:ext cx="539062" cy="527627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2pPr>
            <a:lvl3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3pPr>
            <a:lvl4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4pPr>
            <a:lvl5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1906173" y="13085233"/>
            <a:ext cx="559157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43" name="Texte niveau 1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6"/>
            <a:ext cx="16850011" cy="1118820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Texte niveau 1…"/>
          <p:cNvSpPr txBox="1"/>
          <p:nvPr>
            <p:ph type="body" sz="quarter" idx="1" hasCustomPrompt="1"/>
          </p:nvPr>
        </p:nvSpPr>
        <p:spPr>
          <a:xfrm>
            <a:off x="1206500" y="7781990"/>
            <a:ext cx="21971000" cy="1905005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chemeClr val="accent1"/>
                </a:solidFill>
              </a:defRPr>
            </a:lvl1pPr>
            <a:lvl2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Numéro de diapositive"/>
          <p:cNvSpPr txBox="1"/>
          <p:nvPr>
            <p:ph type="sldNum" sz="quarter" idx="2"/>
          </p:nvPr>
        </p:nvSpPr>
        <p:spPr>
          <a:xfrm>
            <a:off x="11906173" y="13085233"/>
            <a:ext cx="559157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4951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81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re de l’ordre du jour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l’ordre du jour</a:t>
            </a:r>
          </a:p>
        </p:txBody>
      </p:sp>
      <p:sp>
        <p:nvSpPr>
          <p:cNvPr id="9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SzPct val="100000"/>
              <a:buAutoNum type="arabicPeriod" startAt="1"/>
              <a:defRPr spc="-99" sz="55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06173" y="13080999"/>
            <a:ext cx="559157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marL="114300" indent="-114300"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096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4638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91837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49037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206237" marR="0" indent="-548637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114300" marR="0" indent="-114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ct val="100000"/>
        <a:buFontTx/>
        <a:buAutoNum type="arabicPeriod" startAt="1"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https://www.youtube.com/embed/DdR_yMxC9oQ?feature=oembed" TargetMode="Externa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abrizio Fabbri - Euro Coop  - Bruxelles September 2021"/>
          <p:cNvSpPr txBox="1"/>
          <p:nvPr>
            <p:ph type="body" sz="quarter" idx="1"/>
          </p:nvPr>
        </p:nvSpPr>
        <p:spPr>
          <a:xfrm>
            <a:off x="1174486" y="11907811"/>
            <a:ext cx="12603705" cy="711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Fabrizio Fabbri - Euro Coop  - Bruxelles January 2025</a:t>
            </a:r>
          </a:p>
        </p:txBody>
      </p:sp>
      <p:sp>
        <p:nvSpPr>
          <p:cNvPr id="266" name="New Genetic Techniques, their similarities and differences with recombinant DNA"/>
          <p:cNvSpPr txBox="1"/>
          <p:nvPr>
            <p:ph type="title"/>
          </p:nvPr>
        </p:nvSpPr>
        <p:spPr>
          <a:xfrm>
            <a:off x="971136" y="5181636"/>
            <a:ext cx="22441728" cy="1205815"/>
          </a:xfrm>
          <a:prstGeom prst="rect">
            <a:avLst/>
          </a:prstGeom>
        </p:spPr>
        <p:txBody>
          <a:bodyPr anchor="t"/>
          <a:lstStyle>
            <a:lvl1pPr marL="0" indent="0" algn="ctr" defTabSz="784554">
              <a:lnSpc>
                <a:spcPct val="100000"/>
              </a:lnSpc>
              <a:buSzTx/>
              <a:buNone/>
              <a:defRPr b="0" spc="0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Consumers Cooperative’s engagement on FWL </a:t>
            </a:r>
          </a:p>
        </p:txBody>
      </p:sp>
      <p:pic>
        <p:nvPicPr>
          <p:cNvPr id="267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2279650"/>
            <a:ext cx="9626600" cy="915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Capture d’écran 2025-01-29 à 11.34.06.png" descr="Capture d’écran 2025-01-29 à 11.34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1251" y="8155768"/>
            <a:ext cx="9966369" cy="4129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apture d’écran 2025-01-29 à 11.34.15.png" descr="Capture d’écran 2025-01-29 à 11.34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086" y="913479"/>
            <a:ext cx="9853653" cy="390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Capture d’écran 2025-01-29 à 11.36.54.png" descr="Capture d’écran 2025-01-29 à 11.36.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767" y="8073987"/>
            <a:ext cx="11112501" cy="429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Capture d’écran 2025-01-29 à 11.34.00.png" descr="Capture d’écran 2025-01-29 à 11.34.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32760" y="1799173"/>
            <a:ext cx="13275908" cy="467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New Genetic Techniques, their similarities and differences with recombinant DNA"/>
          <p:cNvSpPr txBox="1"/>
          <p:nvPr>
            <p:ph type="title"/>
          </p:nvPr>
        </p:nvSpPr>
        <p:spPr>
          <a:xfrm>
            <a:off x="1009564" y="1644001"/>
            <a:ext cx="22601980" cy="1205815"/>
          </a:xfrm>
          <a:prstGeom prst="rect">
            <a:avLst/>
          </a:prstGeom>
        </p:spPr>
        <p:txBody>
          <a:bodyPr anchor="t"/>
          <a:lstStyle>
            <a:lvl1pPr marL="0" indent="0" algn="ctr" defTabSz="792479">
              <a:lnSpc>
                <a:spcPct val="100000"/>
              </a:lnSpc>
              <a:buSzTx/>
              <a:buNone/>
              <a:defRPr b="0" spc="0" sz="5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313" name="Spider web representation of the SI allows to grab the overall impact of the product at a single glance"/>
          <p:cNvSpPr txBox="1"/>
          <p:nvPr/>
        </p:nvSpPr>
        <p:spPr>
          <a:xfrm>
            <a:off x="1705281" y="4078378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Social values embedded in cooperative systems DNA</a:t>
            </a:r>
          </a:p>
        </p:txBody>
      </p:sp>
      <p:sp>
        <p:nvSpPr>
          <p:cNvPr id="314" name="Spider web representation of the SI allows to grab the overall impact of the product at a single glance"/>
          <p:cNvSpPr txBox="1"/>
          <p:nvPr/>
        </p:nvSpPr>
        <p:spPr>
          <a:xfrm>
            <a:off x="1705281" y="5674579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Always applying stricter then legally binding criteria and rules</a:t>
            </a:r>
          </a:p>
        </p:txBody>
      </p:sp>
      <p:sp>
        <p:nvSpPr>
          <p:cNvPr id="315" name="Spider web representation of the SI allows to grab the overall impact of the product at a single glance"/>
          <p:cNvSpPr txBox="1"/>
          <p:nvPr/>
        </p:nvSpPr>
        <p:spPr>
          <a:xfrm>
            <a:off x="1705281" y="7270780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Fully engaged to respond to existing and new societal challenges</a:t>
            </a:r>
          </a:p>
        </p:txBody>
      </p:sp>
      <p:sp>
        <p:nvSpPr>
          <p:cNvPr id="316" name="Spider web representation of the SI allows to grab the overall impact of the product at a single glance"/>
          <p:cNvSpPr txBox="1"/>
          <p:nvPr/>
        </p:nvSpPr>
        <p:spPr>
          <a:xfrm>
            <a:off x="1705281" y="8866982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Willing to play a forefront’s role in leading the way to sustainability in retailing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6" grpId="5"/>
      <p:bldP build="whole" bldLvl="1" animBg="1" rev="0" advAuto="0" spid="312" grpId="1"/>
      <p:bldP build="whole" bldLvl="1" animBg="1" rev="0" advAuto="0" spid="315" grpId="4"/>
      <p:bldP build="whole" bldLvl="1" animBg="1" rev="0" advAuto="0" spid="31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New Genetic Techniques, their similarities and differences with recombinant DNA"/>
          <p:cNvSpPr txBox="1"/>
          <p:nvPr>
            <p:ph type="title"/>
          </p:nvPr>
        </p:nvSpPr>
        <p:spPr>
          <a:xfrm>
            <a:off x="511931" y="6255093"/>
            <a:ext cx="22601980" cy="1205815"/>
          </a:xfrm>
          <a:prstGeom prst="rect">
            <a:avLst/>
          </a:prstGeom>
        </p:spPr>
        <p:txBody>
          <a:bodyPr anchor="t"/>
          <a:lstStyle>
            <a:lvl1pPr marL="0" indent="0" algn="ctr" defTabSz="792479">
              <a:lnSpc>
                <a:spcPct val="100000"/>
              </a:lnSpc>
              <a:buSzTx/>
              <a:buNone/>
              <a:defRPr b="0" spc="0" sz="5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THANKS FOR YOUR ATTENTION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he Rochdale Principles of Co-operation"/>
          <p:cNvSpPr txBox="1"/>
          <p:nvPr/>
        </p:nvSpPr>
        <p:spPr>
          <a:xfrm>
            <a:off x="5974712" y="1831881"/>
            <a:ext cx="1243457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0" indent="0" algn="l" defTabSz="825500">
              <a:buSzTx/>
              <a:buNone/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The Rochdale Principles of Co-operation</a:t>
            </a:r>
          </a:p>
        </p:txBody>
      </p:sp>
      <p:sp>
        <p:nvSpPr>
          <p:cNvPr id="271" name="Voluntary and open membership"/>
          <p:cNvSpPr txBox="1"/>
          <p:nvPr/>
        </p:nvSpPr>
        <p:spPr>
          <a:xfrm>
            <a:off x="1529417" y="3858124"/>
            <a:ext cx="1762783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V</a:t>
            </a:r>
            <a:r>
              <a:rPr b="1"/>
              <a:t>oluntary</a:t>
            </a:r>
            <a:r>
              <a:t> and </a:t>
            </a:r>
            <a:r>
              <a:rPr b="1"/>
              <a:t>open</a:t>
            </a:r>
            <a:r>
              <a:t> membership</a:t>
            </a:r>
          </a:p>
        </p:txBody>
      </p:sp>
      <p:sp>
        <p:nvSpPr>
          <p:cNvPr id="272" name="Democratic control - one member, one vote"/>
          <p:cNvSpPr txBox="1"/>
          <p:nvPr/>
        </p:nvSpPr>
        <p:spPr>
          <a:xfrm>
            <a:off x="1571727" y="5062432"/>
            <a:ext cx="928481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Democratic control - </a:t>
            </a:r>
            <a:r>
              <a:rPr b="1"/>
              <a:t>one member, one vote</a:t>
            </a:r>
          </a:p>
        </p:txBody>
      </p:sp>
      <p:sp>
        <p:nvSpPr>
          <p:cNvPr id="273" name="Payment of limited interest on capital"/>
          <p:cNvSpPr txBox="1"/>
          <p:nvPr/>
        </p:nvSpPr>
        <p:spPr>
          <a:xfrm>
            <a:off x="1595738" y="6266741"/>
            <a:ext cx="792784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Payment of </a:t>
            </a:r>
            <a:r>
              <a:rPr b="1"/>
              <a:t>limited interes</a:t>
            </a:r>
            <a:r>
              <a:t>t on capital</a:t>
            </a:r>
          </a:p>
        </p:txBody>
      </p:sp>
      <p:sp>
        <p:nvSpPr>
          <p:cNvPr id="274" name="Surplus allocated in proportion to members' purchases - the dividend"/>
          <p:cNvSpPr txBox="1"/>
          <p:nvPr/>
        </p:nvSpPr>
        <p:spPr>
          <a:xfrm>
            <a:off x="1548344" y="7471048"/>
            <a:ext cx="148891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S</a:t>
            </a:r>
            <a:r>
              <a:rPr b="1"/>
              <a:t>urplus</a:t>
            </a:r>
            <a:r>
              <a:t> allocated in </a:t>
            </a:r>
            <a:r>
              <a:rPr b="1"/>
              <a:t>proportion to members' purchases</a:t>
            </a:r>
            <a:r>
              <a:t> - the dividend</a:t>
            </a:r>
          </a:p>
        </p:txBody>
      </p:sp>
      <p:sp>
        <p:nvSpPr>
          <p:cNvPr id="275" name="Educational facilities for members and workers"/>
          <p:cNvSpPr txBox="1"/>
          <p:nvPr/>
        </p:nvSpPr>
        <p:spPr>
          <a:xfrm>
            <a:off x="1516312" y="8675357"/>
            <a:ext cx="10136125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0" indent="0" algn="l" defTabSz="825500">
              <a:buSzTx/>
              <a:buNone/>
              <a:defRPr b="1" sz="3600">
                <a:solidFill>
                  <a:srgbClr val="FFFFFF"/>
                </a:solidFill>
              </a:defRPr>
            </a:pPr>
            <a:r>
              <a:t>Educational</a:t>
            </a:r>
            <a:r>
              <a:rPr b="0"/>
              <a:t> facilities for </a:t>
            </a:r>
            <a:r>
              <a:t>members</a:t>
            </a:r>
            <a:r>
              <a:rPr b="0"/>
              <a:t> and </a:t>
            </a:r>
            <a:r>
              <a:t>workers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5" grpId="6"/>
      <p:bldP build="whole" bldLvl="1" animBg="1" rev="0" advAuto="0" spid="272" grpId="3"/>
      <p:bldP build="whole" bldLvl="1" animBg="1" rev="0" advAuto="0" spid="270" grpId="1"/>
      <p:bldP build="whole" bldLvl="1" animBg="1" rev="0" advAuto="0" spid="273" grpId="4"/>
      <p:bldP build="whole" bldLvl="1" animBg="1" rev="0" advAuto="0" spid="27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he Rochdale idea of Co-operation has spread throughout the world and today there are 1 billion Co-operators in 95 countries"/>
          <p:cNvSpPr txBox="1"/>
          <p:nvPr/>
        </p:nvSpPr>
        <p:spPr>
          <a:xfrm>
            <a:off x="1009564" y="2705579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Rochdale idea of Co-operation has spread throughout the world and today there are </a:t>
            </a:r>
            <a:r>
              <a:rPr b="1"/>
              <a:t>1 billion</a:t>
            </a:r>
            <a:r>
              <a:t> Co-operators in </a:t>
            </a:r>
            <a:r>
              <a:rPr b="1"/>
              <a:t>95 countries</a:t>
            </a:r>
          </a:p>
        </p:txBody>
      </p:sp>
      <p:sp>
        <p:nvSpPr>
          <p:cNvPr id="279" name="Euro Coop was one of the first NGO to be recognised by the European Commission back in 1957 represents 18 countries, some 7,000 co-op enterprises, 94,000 points of sale, some 750,000 employees, 30 million consumers member  with an annual turnover of abou"/>
          <p:cNvSpPr txBox="1"/>
          <p:nvPr/>
        </p:nvSpPr>
        <p:spPr>
          <a:xfrm>
            <a:off x="1009564" y="4976178"/>
            <a:ext cx="2236487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b="1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Euro Coop</a:t>
            </a:r>
            <a:r>
              <a:rPr b="0"/>
              <a:t> was one of the </a:t>
            </a:r>
            <a:r>
              <a:t>first NGOs</a:t>
            </a:r>
            <a:r>
              <a:rPr b="0"/>
              <a:t> to be recognised by the European Commission back </a:t>
            </a:r>
            <a:r>
              <a:t>in 1957. </a:t>
            </a:r>
            <a:r>
              <a:rPr b="0"/>
              <a:t>Today, we</a:t>
            </a:r>
            <a:r>
              <a:t> </a:t>
            </a:r>
            <a:r>
              <a:rPr b="0"/>
              <a:t>represent</a:t>
            </a:r>
            <a:r>
              <a:t> 19 national co-ops, </a:t>
            </a:r>
            <a:r>
              <a:rPr b="0"/>
              <a:t>some</a:t>
            </a:r>
            <a:r>
              <a:t> 7,000 </a:t>
            </a:r>
            <a:r>
              <a:rPr b="0"/>
              <a:t>co-op </a:t>
            </a:r>
            <a:r>
              <a:t>enterprises, 94,000 </a:t>
            </a:r>
            <a:r>
              <a:rPr b="0"/>
              <a:t>points of sale</a:t>
            </a:r>
            <a:r>
              <a:t>, </a:t>
            </a:r>
            <a:r>
              <a:rPr b="0"/>
              <a:t>some</a:t>
            </a:r>
            <a:r>
              <a:t> 750,000 employees</a:t>
            </a:r>
          </a:p>
        </p:txBody>
      </p:sp>
      <p:sp>
        <p:nvSpPr>
          <p:cNvPr id="280" name="Together, Euro Coop members are the second Europe’s strongest retail force, all sharing the same social values and comittements that inspired the founders"/>
          <p:cNvSpPr txBox="1"/>
          <p:nvPr/>
        </p:nvSpPr>
        <p:spPr>
          <a:xfrm>
            <a:off x="1009565" y="10458726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Together, </a:t>
            </a:r>
            <a:r>
              <a:rPr b="1"/>
              <a:t>Euro Coop members</a:t>
            </a:r>
            <a:r>
              <a:t> are Europe’s </a:t>
            </a:r>
            <a:r>
              <a:rPr b="1"/>
              <a:t>second strongest retail force</a:t>
            </a:r>
            <a:r>
              <a:t>, united by the shared </a:t>
            </a:r>
            <a:r>
              <a:rPr b="1"/>
              <a:t>social values</a:t>
            </a:r>
            <a:r>
              <a:t> and </a:t>
            </a:r>
            <a:r>
              <a:rPr b="1"/>
              <a:t>societal commitments </a:t>
            </a:r>
            <a:r>
              <a:t>that inspired the founders.</a:t>
            </a:r>
          </a:p>
        </p:txBody>
      </p:sp>
      <p:sp>
        <p:nvSpPr>
          <p:cNvPr id="281" name="We are owned and governed by 30 million consumers-members with an annual turnover of about 65 billion"/>
          <p:cNvSpPr txBox="1"/>
          <p:nvPr/>
        </p:nvSpPr>
        <p:spPr>
          <a:xfrm>
            <a:off x="1012708" y="8022252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We are owned and governed by</a:t>
            </a:r>
            <a:r>
              <a:rPr b="1"/>
              <a:t> 30 million consumers-members</a:t>
            </a:r>
            <a:r>
              <a:t> with an </a:t>
            </a:r>
            <a:r>
              <a:rPr b="1"/>
              <a:t>annual turnover</a:t>
            </a:r>
            <a:r>
              <a:t> of about</a:t>
            </a:r>
            <a:r>
              <a:rPr b="1"/>
              <a:t> 65 billion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3"/>
      <p:bldP build="whole" bldLvl="1" animBg="1" rev="0" advAuto="0" spid="278" grpId="1"/>
      <p:bldP build="whole" bldLvl="1" animBg="1" rev="0" advAuto="0" spid="280" grpId="4"/>
      <p:bldP build="whole" bldLvl="1" animBg="1" rev="0" advAuto="0" spid="27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Picture 3"/>
          <p:cNvGrpSpPr/>
          <p:nvPr/>
        </p:nvGrpSpPr>
        <p:grpSpPr>
          <a:xfrm>
            <a:off x="1170943" y="1820334"/>
            <a:ext cx="13132596" cy="10563175"/>
            <a:chOff x="0" y="0"/>
            <a:chExt cx="13132595" cy="10563173"/>
          </a:xfrm>
        </p:grpSpPr>
        <p:sp>
          <p:nvSpPr>
            <p:cNvPr id="284" name="Figure"/>
            <p:cNvSpPr/>
            <p:nvPr/>
          </p:nvSpPr>
          <p:spPr>
            <a:xfrm>
              <a:off x="0" y="0"/>
              <a:ext cx="13132596" cy="1056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668" y="0"/>
                    <a:pt x="1493" y="0"/>
                  </a:cubicBezTo>
                  <a:lnTo>
                    <a:pt x="20107" y="0"/>
                  </a:lnTo>
                  <a:cubicBezTo>
                    <a:pt x="20932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932" y="21600"/>
                    <a:pt x="20107" y="21600"/>
                  </a:cubicBezTo>
                  <a:lnTo>
                    <a:pt x="1493" y="21600"/>
                  </a:lnTo>
                  <a:cubicBezTo>
                    <a:pt x="66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285" name="image4.png" descr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3132595" cy="105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" y="0"/>
                  </a:moveTo>
                  <a:cubicBezTo>
                    <a:pt x="668" y="0"/>
                    <a:pt x="0" y="831"/>
                    <a:pt x="0" y="1856"/>
                  </a:cubicBezTo>
                  <a:lnTo>
                    <a:pt x="0" y="19743"/>
                  </a:lnTo>
                  <a:cubicBezTo>
                    <a:pt x="0" y="20768"/>
                    <a:pt x="668" y="21600"/>
                    <a:pt x="1493" y="21600"/>
                  </a:cubicBezTo>
                  <a:lnTo>
                    <a:pt x="20107" y="21600"/>
                  </a:lnTo>
                  <a:cubicBezTo>
                    <a:pt x="20932" y="21600"/>
                    <a:pt x="21600" y="20768"/>
                    <a:pt x="21600" y="19743"/>
                  </a:cubicBezTo>
                  <a:lnTo>
                    <a:pt x="21600" y="1856"/>
                  </a:lnTo>
                  <a:cubicBezTo>
                    <a:pt x="21600" y="831"/>
                    <a:pt x="20932" y="0"/>
                    <a:pt x="20107" y="0"/>
                  </a:cubicBezTo>
                  <a:lnTo>
                    <a:pt x="149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87" name="Rectangle 3"/>
          <p:cNvSpPr txBox="1"/>
          <p:nvPr/>
        </p:nvSpPr>
        <p:spPr>
          <a:xfrm>
            <a:off x="14917091" y="4955703"/>
            <a:ext cx="9063381" cy="376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Pan-European market presence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Largest business network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2</a:t>
            </a:r>
            <a:r>
              <a:rPr baseline="30000"/>
              <a:t>nd</a:t>
            </a:r>
            <a:r>
              <a:t> strongest retail force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2"/>
      <p:bldP build="whole" bldLvl="1" animBg="1" rev="0" advAuto="0" spid="2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apture d’écran 2021-09-20 à 18.55.55.png" descr="Capture d’écran 2021-09-20 à 18.55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6145" y="1630016"/>
            <a:ext cx="18867780" cy="1164041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pain"/>
          <p:cNvSpPr txBox="1"/>
          <p:nvPr/>
        </p:nvSpPr>
        <p:spPr>
          <a:xfrm>
            <a:off x="22588723" y="2182190"/>
            <a:ext cx="107232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indent="0" algn="l" defTabSz="457200">
              <a:buSz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</a:t>
            </a:r>
          </a:p>
        </p:txBody>
      </p:sp>
      <p:sp>
        <p:nvSpPr>
          <p:cNvPr id="292" name="Flowchart: Connector 4"/>
          <p:cNvSpPr/>
          <p:nvPr/>
        </p:nvSpPr>
        <p:spPr>
          <a:xfrm>
            <a:off x="22174102" y="1630016"/>
            <a:ext cx="1901571" cy="196795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2"/>
      <p:bldP build="whole" bldLvl="1" animBg="1" rev="0" advAuto="0" spid="290" grpId="3"/>
      <p:bldP build="whole" bldLvl="1" animBg="1" rev="0" advAuto="0" spid="2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Avokadoskanner.pdf" descr="Avokadoskann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3750" y="1511300"/>
            <a:ext cx="7556500" cy="1069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apture d’écran 2025-01-29 à 11.48.08.png" descr="Capture d’écran 2025-01-29 à 11.48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5598" y="1006424"/>
            <a:ext cx="12212805" cy="11703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apture d’écran 2025-01-29 à 11.25.48.png" descr="Capture d’écran 2025-01-29 à 11.25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73" y="422611"/>
            <a:ext cx="11248796" cy="626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Capture d’écran 2025-01-29 à 11.26.55.png" descr="Capture d’écran 2025-01-29 à 11.26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95589" y="656141"/>
            <a:ext cx="11808519" cy="602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Capture d’écran 2025-01-29 à 11.29.42.png" descr="Capture d’écran 2025-01-29 à 11.29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7098" y="8335619"/>
            <a:ext cx="14682136" cy="4538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o-op Food Share" descr="Co-op Food Share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Co-op Food Share" aiw:author="Co-op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30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0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