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13" Type="http://schemas.openxmlformats.org/officeDocument/2006/relationships/slide" Target="slides/slide8.xml"/><Relationship Id="rId39" Type="http://schemas.openxmlformats.org/officeDocument/2006/relationships/slide" Target="slides/slide34.xml"/><Relationship Id="rId18" Type="http://schemas.openxmlformats.org/officeDocument/2006/relationships/slide" Target="slides/slide1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customXml" Target="../customXml/item3.xml"/><Relationship Id="rId7" Type="http://schemas.openxmlformats.org/officeDocument/2006/relationships/slide" Target="slides/slide2.xml"/><Relationship Id="rId20" Type="http://schemas.openxmlformats.org/officeDocument/2006/relationships/slide" Target="slides/slide15.xml"/><Relationship Id="rId2" Type="http://schemas.openxmlformats.org/officeDocument/2006/relationships/viewProps" Target="viewProps.xml"/><Relationship Id="rId29" Type="http://schemas.openxmlformats.org/officeDocument/2006/relationships/slide" Target="slides/slide24.xml"/><Relationship Id="rId16" Type="http://schemas.openxmlformats.org/officeDocument/2006/relationships/slide" Target="slides/slide11.xml"/><Relationship Id="rId41" Type="http://schemas.openxmlformats.org/officeDocument/2006/relationships/customXml" Target="../customXml/item2.xml"/><Relationship Id="rId24" Type="http://schemas.openxmlformats.org/officeDocument/2006/relationships/slide" Target="slides/slide19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customXml" Target="../customXml/item1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5" Type="http://schemas.openxmlformats.org/officeDocument/2006/relationships/notesMaster" Target="notesMasters/notesMaster1.xml"/><Relationship Id="rId15" Type="http://schemas.openxmlformats.org/officeDocument/2006/relationships/slide" Target="slides/slide10.xml"/><Relationship Id="rId36" Type="http://schemas.openxmlformats.org/officeDocument/2006/relationships/slide" Target="slides/slide31.xml"/><Relationship Id="rId31" Type="http://schemas.openxmlformats.org/officeDocument/2006/relationships/slide" Target="slides/slide26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14" Type="http://schemas.openxmlformats.org/officeDocument/2006/relationships/slide" Target="slides/slide9.xml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8" Type="http://schemas.openxmlformats.org/officeDocument/2006/relationships/slide" Target="slides/slide3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43a47a0a2e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g343a47a0a2e_0_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43a47a0a2e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343a47a0a2e_0_93:notes"/>
          <p:cNvSpPr/>
          <p:nvPr>
            <p:ph idx="2" type="sldImg"/>
          </p:nvPr>
        </p:nvSpPr>
        <p:spPr>
          <a:xfrm>
            <a:off x="171476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43a47a0a2e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343a47a0a2e_0_98:notes"/>
          <p:cNvSpPr/>
          <p:nvPr>
            <p:ph idx="2" type="sldImg"/>
          </p:nvPr>
        </p:nvSpPr>
        <p:spPr>
          <a:xfrm>
            <a:off x="1714763" y="685800"/>
            <a:ext cx="34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43a47a0a2e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343a47a0a2e_0_8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0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3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Une image contenant Graphique, Police, symbole&#10;&#10;Description générée automatiquement"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40561" y="88565"/>
            <a:ext cx="2405400" cy="79669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ne image contenant texte&#10;&#10;Description générée automatiquement" id="12" name="Google Shape;12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2504" y="6136141"/>
            <a:ext cx="2435193" cy="5090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685800" y="15421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EU Funding Modalities for Agroecological Practices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1371600" y="325587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Supporting the Transition to Sustainable Agriculture</a:t>
            </a:r>
            <a:endParaRPr b="1" sz="2400">
              <a:solidFill>
                <a:srgbClr val="008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t/>
            </a:r>
            <a:endParaRPr b="1" sz="2400">
              <a:solidFill>
                <a:srgbClr val="008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Francisco Martinez</a:t>
            </a:r>
            <a:endParaRPr b="1" sz="2400">
              <a:solidFill>
                <a:srgbClr val="008000"/>
              </a:solidFill>
            </a:endParaRPr>
          </a:p>
        </p:txBody>
      </p:sp>
      <p:pic>
        <p:nvPicPr>
          <p:cNvPr id="88" name="Google Shape;88;p13" title="images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6413" y="5252225"/>
            <a:ext cx="2831175" cy="136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REGIONAL IMPLEMENTATION OF RURAL DEVELOPMENT PROGRAMMES (RDPS)</a:t>
            </a:r>
            <a:endParaRPr/>
          </a:p>
        </p:txBody>
      </p:sp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Tailored approaches to local agricultural challenges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Rural Development Programmes (RDPs)</a:t>
            </a:r>
            <a:endParaRPr/>
          </a:p>
        </p:txBody>
      </p:sp>
      <p:sp>
        <p:nvSpPr>
          <p:cNvPr id="151" name="Google Shape;151;p2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Member states prepare Rural Development Programmes at regional level to address local challenges: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Co-funded by the EU (via EAFRD) and national/regional authorities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Tailored to specific regional environmental and agricultural needs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Implemented through decentralized management with local stakeholders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Designed to complement broader CAP objectives while addressing local priorities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>
            <p:ph type="title"/>
          </p:nvPr>
        </p:nvSpPr>
        <p:spPr>
          <a:xfrm>
            <a:off x="457200" y="7789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1000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Regional Examples of RDP Implementation</a:t>
            </a:r>
            <a:endParaRPr/>
          </a:p>
        </p:txBody>
      </p:sp>
      <p:sp>
        <p:nvSpPr>
          <p:cNvPr id="157" name="Google Shape;157;p2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Tailored Agroecological Priorities: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Andalusia, Spain: Water-saving agroecological interventions (drip irrigation, drought-resistant crops) to combat desertification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Bavaria, Germany: Agroforestry and hedgerow rehabilitation to enhance biodiversity in intensive farming areas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Tuscany, Italy: Support for organic olive and vineyard cultivation to improve soil nutrient content and sequester carbon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Wales (UK): Glastir scheme allocating RDP funding to small agroecological farms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RDP Funding Mechanisms</a:t>
            </a:r>
            <a:endParaRPr/>
          </a:p>
        </p:txBody>
      </p:sp>
      <p:sp>
        <p:nvSpPr>
          <p:cNvPr id="163" name="Google Shape;163;p25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Grants and Subsidies: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80% co-financing for agroecological infrastructure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Greenhouses, composting systems, etc.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Technical Support: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Capacity-building training for agroecological practices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Delivered via local agricultural extension services</a:t>
            </a:r>
            <a:endParaRPr/>
          </a:p>
        </p:txBody>
      </p:sp>
      <p:sp>
        <p:nvSpPr>
          <p:cNvPr id="164" name="Google Shape;164;p25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Results-Based Payments: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Compensation based on measurable outputs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Increased numbers of pollinators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Decreased soil erosion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Improved water quality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/>
          <p:nvPr>
            <p:ph type="title"/>
          </p:nvPr>
        </p:nvSpPr>
        <p:spPr>
          <a:xfrm>
            <a:off x="457200" y="5687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Decentralized Management of RDPs</a:t>
            </a:r>
            <a:endParaRPr/>
          </a:p>
        </p:txBody>
      </p:sp>
      <p:sp>
        <p:nvSpPr>
          <p:cNvPr id="170" name="Google Shape;170;p2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Key stakeholders in RDP implementation: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Regional authorities: Develop and oversee implementation of RDPs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Farmers' cooperatives: Coordinate collective actions and knowledge sharing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NGOs: Provide expertise and monitoring of environmental outcomes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Local administrations: Ensure measures adhere to EU ambitions while addressing local needs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This multi-stakeholder approach ensures programs are both effective and locally relevant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LIFE PROGRAMME</a:t>
            </a:r>
            <a:endParaRPr/>
          </a:p>
        </p:txBody>
      </p:sp>
      <p:sp>
        <p:nvSpPr>
          <p:cNvPr id="176" name="Google Shape;176;p27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The EU's central funding instrument for environment and climate action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LIFE Programme Overview</a:t>
            </a:r>
            <a:endParaRPr/>
          </a:p>
        </p:txBody>
      </p:sp>
      <p:sp>
        <p:nvSpPr>
          <p:cNvPr id="182" name="Google Shape;182;p2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The EU's central funding instrument for environment and climate action: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Launched in 1992, co-financed more than 5,500 projects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Mobilised over €12 billion for environmental and climate action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'Nature and Biodiversity' sub-programme specifically supports biodiversity preservation and restoration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Total budget for 2021-2027: €5.4 billion, with €2.1 billion for 'Nature and Biodiversity'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/>
          <p:nvPr>
            <p:ph type="title"/>
          </p:nvPr>
        </p:nvSpPr>
        <p:spPr>
          <a:xfrm>
            <a:off x="457200" y="7228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1000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Nature and Biodiversity Sub-programme Objectives</a:t>
            </a:r>
            <a:endParaRPr/>
          </a:p>
        </p:txBody>
      </p:sp>
      <p:sp>
        <p:nvSpPr>
          <p:cNvPr id="188" name="Google Shape;188;p2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Main objectives: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Supporting implementation of the EU Biodiversity Strategy for 2030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Protecting endangered species and ecosystems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Financing projects to restore damaged habitats, particularly in Natura 2000 network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Promoting innovative nature conservation solutions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Developing new management approaches for biodiversity preservation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LIFE Programme Funding Priorities</a:t>
            </a:r>
            <a:endParaRPr/>
          </a:p>
        </p:txBody>
      </p:sp>
      <p:sp>
        <p:nvSpPr>
          <p:cNvPr id="194" name="Google Shape;194;p30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Species and habitat conservation: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Stabilizing endangered populations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Protection measures for rare species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Ecosystem restoration: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Rivers, wetlands, forests restoration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Moors restoration as carbon stores</a:t>
            </a:r>
            <a:endParaRPr/>
          </a:p>
        </p:txBody>
      </p:sp>
      <p:sp>
        <p:nvSpPr>
          <p:cNvPr id="195" name="Google Shape;195;p30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Nature conservation innovations: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New monitoring methods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Sustainable management strategies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Innovative environmental protection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Biodiversity-friendly agriculture: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Agro-ecological approaches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Reduced pesticide use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Examples of LIFE-Funded Projects</a:t>
            </a:r>
            <a:endParaRPr/>
          </a:p>
        </p:txBody>
      </p:sp>
      <p:sp>
        <p:nvSpPr>
          <p:cNvPr id="201" name="Google Shape;201;p3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Successful LIFE-funded initiatives: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Reintroduction of endangered species: Conservation programmes for European wildcats and brown bears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Restoration of wetlands: Projects to restore moors as carbon stores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Biodiversity-friendly agriculture: Funding for agro-ecological approaches to reduce pesticide use and create biodiversity-friendly landscapes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Introduction</a:t>
            </a:r>
            <a:endParaRPr/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Agroecological practices are central to the EU's transition towards sustainable agriculture: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</a:t>
            </a:r>
            <a:r>
              <a:rPr lang="en-US" sz="2000">
                <a:solidFill>
                  <a:srgbClr val="000000"/>
                </a:solidFill>
              </a:rPr>
              <a:t>Organic farming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</a:t>
            </a:r>
            <a:r>
              <a:rPr lang="en-US" sz="2000">
                <a:solidFill>
                  <a:srgbClr val="000000"/>
                </a:solidFill>
              </a:rPr>
              <a:t>Agroforestry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</a:t>
            </a:r>
            <a:r>
              <a:rPr lang="en-US" sz="2000">
                <a:solidFill>
                  <a:srgbClr val="000000"/>
                </a:solidFill>
              </a:rPr>
              <a:t>Crop diversification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</a:t>
            </a:r>
            <a:r>
              <a:rPr lang="en-US" sz="2000">
                <a:solidFill>
                  <a:srgbClr val="000000"/>
                </a:solidFill>
              </a:rPr>
              <a:t>Integrated pest management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The EU funds these practices through various financing instruments, which we'll explore in this presentation.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LIFE PollinAction Project</a:t>
            </a:r>
            <a:endParaRPr/>
          </a:p>
        </p:txBody>
      </p:sp>
      <p:sp>
        <p:nvSpPr>
          <p:cNvPr id="207" name="Google Shape;207;p3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• Creates Green Infrastructure to support plants and pollinators</a:t>
            </a:r>
            <a:endParaRPr/>
          </a:p>
          <a:p>
            <a:pPr indent="-342900" lvl="0" marL="3429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• Implements network of habitats including:</a:t>
            </a:r>
            <a:endParaRPr/>
          </a:p>
          <a:p>
            <a:pPr indent="0" lvl="0" marL="3429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000"/>
              <a:t>   - Shrub assemblages: Critical habitats for pollinators in winter months</a:t>
            </a:r>
            <a:endParaRPr/>
          </a:p>
          <a:p>
            <a:pPr indent="0" lvl="0" marL="3429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000"/>
              <a:t>  - Field hedges: Provide shelter, reduce wind, improve climate, purify water</a:t>
            </a:r>
            <a:endParaRPr/>
          </a:p>
          <a:p>
            <a:pPr indent="0" lvl="0" marL="3429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000"/>
              <a:t>   - Species-rich meadows: Diverse flowers supporting variety of pollinators</a:t>
            </a:r>
            <a:endParaRPr/>
          </a:p>
          <a:p>
            <a:pPr indent="0" lvl="0" marL="3429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000"/>
              <a:t>   - Flower strips: Small areas along streets/fields as biodiversity oases</a:t>
            </a:r>
            <a:endParaRPr/>
          </a:p>
          <a:p>
            <a:pPr indent="-342900" lvl="0" marL="3429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• Multiple benefits: Enhances ecosystem services, increases territory quality</a:t>
            </a:r>
            <a:endParaRPr/>
          </a:p>
          <a:p>
            <a:pPr indent="-342900" lvl="0" marL="3429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• Demonstrates practical implementation of EU environmental policies</a:t>
            </a:r>
            <a:endParaRPr/>
          </a:p>
          <a:p>
            <a:pPr indent="-342900" lvl="0" marL="3429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• Coordinated by: Università Ca' Foscari Venezia, Italy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3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HORIZON EUROPE</a:t>
            </a:r>
            <a:endParaRPr/>
          </a:p>
        </p:txBody>
      </p:sp>
      <p:sp>
        <p:nvSpPr>
          <p:cNvPr id="213" name="Google Shape;213;p33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Research and innovation funding for agroecology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Horizon Europe Research Program</a:t>
            </a:r>
            <a:endParaRPr/>
          </a:p>
        </p:txBody>
      </p:sp>
      <p:sp>
        <p:nvSpPr>
          <p:cNvPr id="219" name="Google Shape;219;p3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Horizon Europe invests in research and innovation to promote agroecology: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The EU's key funding program for research and innovation (2021-2027)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Supports development of new knowledge, technologies, and practices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Facilitates collaboration between researchers, farmers, and industry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Focuses on addressing societal challenges through innovation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5"/>
          <p:cNvSpPr txBox="1"/>
          <p:nvPr>
            <p:ph type="title"/>
          </p:nvPr>
        </p:nvSpPr>
        <p:spPr>
          <a:xfrm>
            <a:off x="457200" y="69486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1000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Cluster 6: Food, Bioeconomy, Natural Resources, Agriculture and Environment</a:t>
            </a:r>
            <a:endParaRPr/>
          </a:p>
        </p:txBody>
      </p:sp>
      <p:sp>
        <p:nvSpPr>
          <p:cNvPr id="225" name="Google Shape;225;p35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Research focus areas: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Soil fertility improvement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Circular farming systems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Low-input farming methods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Biodiversity enhancement</a:t>
            </a:r>
            <a:endParaRPr/>
          </a:p>
        </p:txBody>
      </p:sp>
      <p:sp>
        <p:nvSpPr>
          <p:cNvPr id="226" name="Google Shape;226;p35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Funding allocation: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€8.95 billion budget for 2021-2027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Supports multi-actor projects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Emphasis on practical applications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Focus on system transformation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6"/>
          <p:cNvSpPr txBox="1"/>
          <p:nvPr>
            <p:ph type="title"/>
          </p:nvPr>
        </p:nvSpPr>
        <p:spPr>
          <a:xfrm>
            <a:off x="457200" y="4571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European Partnerships on Agroecology</a:t>
            </a:r>
            <a:endParaRPr/>
          </a:p>
        </p:txBody>
      </p:sp>
      <p:sp>
        <p:nvSpPr>
          <p:cNvPr id="232" name="Google Shape;232;p3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Collective efforts bringing together key stakeholders: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Farmers: Providing practical knowledge and testing grounds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Scientists: Contributing research expertise and methodologies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Policymakers: Ensuring alignment with policy objectives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Industry: Supporting commercialization and scaling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These partnerships aim to upscale best practices and accelerate the transition to sustainable agriculture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7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EUROPEAN GREEN DEAL INITIATIVES</a:t>
            </a:r>
            <a:endParaRPr/>
          </a:p>
        </p:txBody>
      </p:sp>
      <p:sp>
        <p:nvSpPr>
          <p:cNvPr id="238" name="Google Shape;238;p37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Strategic frameworks for sustainable agriculture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Farm to Fork Strategy</a:t>
            </a:r>
            <a:endParaRPr/>
          </a:p>
        </p:txBody>
      </p:sp>
      <p:sp>
        <p:nvSpPr>
          <p:cNvPr id="244" name="Google Shape;244;p3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A cornerstone of the European Green Deal for sustainable food systems: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Aims for a minimum 25% of EU arable land dedicated to organic farming by 2030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Implementation through CAP strategic national plans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Targets 50% reduction in pesticide use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Promotes shorter supply chains and local food systems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Supports transition to more sustainable food production and consumption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Carbon Farming Initiative</a:t>
            </a:r>
            <a:endParaRPr/>
          </a:p>
        </p:txBody>
      </p:sp>
      <p:sp>
        <p:nvSpPr>
          <p:cNvPr id="250" name="Google Shape;250;p39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Agroecological approaches for carbon sequestration: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Agroforestry systems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Cover cropping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Reduced tillage practices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Permanent grassland maintenance</a:t>
            </a:r>
            <a:endParaRPr/>
          </a:p>
        </p:txBody>
      </p:sp>
      <p:sp>
        <p:nvSpPr>
          <p:cNvPr id="251" name="Google Shape;251;p39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Performance-based payment mechanisms: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Rewards farmers for measurable carbon sequestration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Creates new income streams for farmers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Supports climate mitigation goals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Promotes sustainable land management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Green Deal and Biodiversity Strategy</a:t>
            </a:r>
            <a:endParaRPr/>
          </a:p>
        </p:txBody>
      </p:sp>
      <p:sp>
        <p:nvSpPr>
          <p:cNvPr id="257" name="Google Shape;257;p4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Additional initiatives supporting agroecological practices: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EU Biodiversity Strategy for 2030: Targets 10% of agricultural land with high-diversity landscape features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Circular Economy Action Plan: Promotes resource efficiency in agricultural production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Zero Pollution Action Plan: Aims to reduce pollution from agriculture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These initiatives create a comprehensive framework for transitioning to sustainable agricultural systems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1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CHALLENGES AND OPPORTUNITIES</a:t>
            </a:r>
            <a:endParaRPr/>
          </a:p>
        </p:txBody>
      </p:sp>
      <p:sp>
        <p:nvSpPr>
          <p:cNvPr id="263" name="Google Shape;263;p41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Addressing barriers and leveraging solutions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Overview of EU Funding Mechanisms</a:t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Main funding sources for agroecological practices: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Common Agricultural Policy (CAP)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Regional Implementation of Rural Development Programmes (RDPs)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LIFE Programme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Horizon Europe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European Green Deal Initiatives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Challenges in Accessing EU Funding</a:t>
            </a:r>
            <a:endParaRPr/>
          </a:p>
        </p:txBody>
      </p:sp>
      <p:sp>
        <p:nvSpPr>
          <p:cNvPr id="269" name="Google Shape;269;p4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Despite considerable EU finances, barriers remain: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Complex bureaucracy: Small farmers struggle with application processes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Administrative burden: Extensive documentation and reporting requirements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Regional disparities: Unequal access to funds across member states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Knowledge gaps: Limited awareness of available funding opportunities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Technical capacity: Difficulty in meeting technical requirements for proposals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Regional Solutions and Best Practices</a:t>
            </a:r>
            <a:endParaRPr/>
          </a:p>
        </p:txBody>
      </p:sp>
      <p:sp>
        <p:nvSpPr>
          <p:cNvPr id="275" name="Google Shape;275;p43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Simplified application processes: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Wallonia (Belgium): Single-stop online platforms for CAP and RDP funds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Streamlined documentation requirements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User-friendly interfaces</a:t>
            </a:r>
            <a:endParaRPr/>
          </a:p>
        </p:txBody>
      </p:sp>
      <p:sp>
        <p:nvSpPr>
          <p:cNvPr id="276" name="Google Shape;276;p43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Support mechanisms: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Local advisory services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Farmer-to-farmer knowledge networks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Capacity building workshops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Technical assistance programs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EU Support Mechanisms</a:t>
            </a:r>
            <a:endParaRPr/>
          </a:p>
        </p:txBody>
      </p:sp>
      <p:sp>
        <p:nvSpPr>
          <p:cNvPr id="282" name="Google Shape;282;p4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EU initiatives to improve funding accessibility: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CAP Network: Provides assistance for harmonizing regional implementation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Sharing of best practices (e.g., the Agroecology Living Labs initiative)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Technical support facilities for proposal development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Capacity building programs for national and regional authorities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Digital tools and platforms to simplify application processes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Conclusion</a:t>
            </a:r>
            <a:endParaRPr/>
          </a:p>
        </p:txBody>
      </p:sp>
      <p:sp>
        <p:nvSpPr>
          <p:cNvPr id="288" name="Google Shape;288;p4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Key takeaways on EU funding for agroecological practices: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Multiple funding mechanisms available: CAP, RDPs, LIFE Programme, Horizon Europe, and Green Deal initiatives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Regional implementation allows for tailored approaches to local challenges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Challenges exist but solutions are being developed to improve accessibility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Significant financial resources committed to supporting the transition to sustainable agriculture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• Continued evolution of funding mechanisms to better support agroecological practices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6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Thank You</a:t>
            </a:r>
            <a:endParaRPr/>
          </a:p>
        </p:txBody>
      </p:sp>
      <p:sp>
        <p:nvSpPr>
          <p:cNvPr id="294" name="Google Shape;294;p46"/>
          <p:cNvSpPr txBox="1"/>
          <p:nvPr>
            <p:ph idx="1" type="subTitle"/>
          </p:nvPr>
        </p:nvSpPr>
        <p:spPr>
          <a:xfrm>
            <a:off x="1371600" y="37041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Questions and Discussion</a:t>
            </a:r>
            <a:endParaRPr b="1" sz="2400">
              <a:solidFill>
                <a:srgbClr val="008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t/>
            </a:r>
            <a:endParaRPr b="1" sz="2400">
              <a:solidFill>
                <a:srgbClr val="008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francisco.martinez@diesis.coop</a:t>
            </a:r>
            <a:endParaRPr b="1" sz="2400">
              <a:solidFill>
                <a:srgbClr val="008000"/>
              </a:solidFill>
            </a:endParaRPr>
          </a:p>
        </p:txBody>
      </p:sp>
      <p:pic>
        <p:nvPicPr>
          <p:cNvPr id="295" name="Google Shape;295;p46" title="images (1)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6413" y="5252225"/>
            <a:ext cx="2831175" cy="136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COMMON AGRICULTURAL POLICY (CAP)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400"/>
              <a:buNone/>
            </a:pPr>
            <a:r>
              <a:rPr b="1" lang="en-US" sz="2400">
                <a:solidFill>
                  <a:srgbClr val="008000"/>
                </a:solidFill>
              </a:rPr>
              <a:t>The EU's primary tool for supporting farmers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CAP: Pillar 1 (Direct Payments)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Eco-schemes: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Rewards farmers for adopting sustainable measures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Crop rotation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Reduced pesticide use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Maintaining non-productive land (e.g., flower strips)</a:t>
            </a:r>
            <a:endParaRPr/>
          </a:p>
        </p:txBody>
      </p:sp>
      <p:sp>
        <p:nvSpPr>
          <p:cNvPr id="113" name="Google Shape;113;p17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Funding allocation: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25% of Pillar 1 funds dedicated to eco-schemes in 2023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Approximately €20 billion annually (EU Commission, 2023)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CAP: Pillar 2 (Rural Development)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Agri-environment-climate actions (AECM):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Co-funded by European Agricultural Fund for Rural Development (EAFRD)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Assists with long-term commitment to agroecology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Subsidies for organic certification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Support for agroforestry regimes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Conservation of soil</a:t>
            </a:r>
            <a:endParaRPr/>
          </a:p>
        </p:txBody>
      </p:sp>
      <p:sp>
        <p:nvSpPr>
          <p:cNvPr id="120" name="Google Shape;120;p18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008000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Young Farmers Scheme: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Additional grants to young farmers adopting agroecological practices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Supports generational renewal in farming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–"/>
            </a:pPr>
            <a:r>
              <a:rPr lang="en-US" sz="2000">
                <a:solidFill>
                  <a:srgbClr val="000000"/>
                </a:solidFill>
              </a:rPr>
              <a:t>• Encourages innovation and sustainable practices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342900" y="2746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b="1" lang="en-US" sz="3600">
                <a:solidFill>
                  <a:srgbClr val="003399"/>
                </a:solidFill>
              </a:rPr>
              <a:t>Eco-Schemes Payment Rates Across the EU</a:t>
            </a:r>
            <a:endParaRPr/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342900" y="1190625"/>
            <a:ext cx="6786900" cy="49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10000"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526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b="1" lang="en-US"/>
              <a:t>Payment Rate Ranges: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€40-165 per hectare across EU member states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Ireland: €67 per eligible hectare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25% of direct payment budget allocated to eco-schemes</a:t>
            </a:r>
            <a:endParaRPr/>
          </a:p>
          <a:p>
            <a:pPr indent="-17526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b="1" lang="en-US"/>
              <a:t>Payment Models: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Uniform Payment: Same rate for all farms (e.g., Czech Republic)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Point System: Measures assigned point values (e.g., Germany)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Top-Up Payment: Additional payment on top of basic support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Compensation: Offsets costs incurred or income foregone</a:t>
            </a:r>
            <a:endParaRPr/>
          </a:p>
          <a:p>
            <a:pPr indent="-17526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b="1" lang="en-US"/>
              <a:t>Factors Affecting Payment Rates: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Environmental ambition level (higher impact = higher payment)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Regional economic conditions and farm type</a:t>
            </a:r>
            <a:endParaRPr/>
          </a:p>
          <a:p>
            <a:pPr indent="-1828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Type of agricultural practice and implementation costs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title"/>
          </p:nvPr>
        </p:nvSpPr>
        <p:spPr>
          <a:xfrm>
            <a:off x="342900" y="274638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b="1" lang="en-US" sz="3600">
                <a:solidFill>
                  <a:srgbClr val="003399"/>
                </a:solidFill>
              </a:rPr>
              <a:t>Detailed Eco-Scheme Payment Amounts by Type</a:t>
            </a:r>
            <a:endParaRPr/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342900" y="1232650"/>
            <a:ext cx="7501200" cy="507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192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b="1" lang="en-US"/>
              <a:t>Organic Farming: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Austria: €230-700/ha (arable to permanent crops)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France: €160/ha for all land types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Italy: €90-900/ha depending on crop type</a:t>
            </a:r>
            <a:endParaRPr/>
          </a:p>
          <a:p>
            <a:pPr indent="-16192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b="1" lang="en-US"/>
              <a:t>Agroforestry &amp; Landscape Features: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Germany: €60/ha for landscape elements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Belgium (Wallonia): €4,000/ha for small organic farms</a:t>
            </a:r>
            <a:endParaRPr/>
          </a:p>
          <a:p>
            <a:pPr indent="-16192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b="1" lang="en-US"/>
              <a:t>Crop Diversification &amp; Rotation: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Poland: €100/ha for crop rotation with legumes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Netherlands: €50-70/ha (point-based system)</a:t>
            </a:r>
            <a:endParaRPr/>
          </a:p>
          <a:p>
            <a:pPr indent="-16192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b="1" lang="en-US"/>
              <a:t>Animal Welfare: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Poland: €65/livestock unit (first 100), 25% reduction for 100-150 units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Italy: €30/livestock unit for grazing practices</a:t>
            </a:r>
            <a:endParaRPr/>
          </a:p>
          <a:p>
            <a:pPr indent="-16192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87500"/>
              <a:buChar char="•"/>
            </a:pPr>
            <a:r>
              <a:rPr b="1" lang="en-US"/>
              <a:t>Country-Specific Models: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Ireland: Single payment of €67/ha with 8 practices to choose from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France: Three-track system with different payment rates per track</a:t>
            </a:r>
            <a:endParaRPr/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Netherlands: Complex point system with 21 different measures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600"/>
              <a:buFont typeface="Calibri"/>
              <a:buNone/>
            </a:pPr>
            <a:r>
              <a:rPr b="1" lang="en-US" sz="3600">
                <a:solidFill>
                  <a:srgbClr val="003399"/>
                </a:solidFill>
              </a:rPr>
              <a:t>Eco-schemes Best Practices Examples</a:t>
            </a:r>
            <a:endParaRPr/>
          </a:p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4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Agricultural Practices Supported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• Organic farming (conversion &amp; maintenance)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• Integrated Pest Management: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  - Buffer strips without pesticides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  - Mechanical weed control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  - Pest-resistant crop varieties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/>
              <a:t>• Agro-ecology practices: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  - Crop rotation with leguminous crops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</a:t>
            </a:r>
            <a:r>
              <a:rPr lang="en-US" sz="1800"/>
              <a:t> - Reduced tillage systems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  - Cover crops for soil protection</a:t>
            </a:r>
            <a:endParaRPr/>
          </a:p>
        </p:txBody>
      </p:sp>
      <p:sp>
        <p:nvSpPr>
          <p:cNvPr id="139" name="Google Shape;139;p21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31470" lvl="0" marL="342900" rtl="0" algn="l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ct val="100000"/>
              <a:buChar char="•"/>
            </a:pPr>
            <a:r>
              <a:rPr b="1" lang="en-US" sz="2400">
                <a:solidFill>
                  <a:srgbClr val="008000"/>
                </a:solidFill>
              </a:rPr>
              <a:t>Implementation Approaches</a:t>
            </a:r>
            <a:endParaRPr/>
          </a:p>
          <a:p>
            <a:pPr indent="-334327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/>
              <a:t>• Point systems allowing farmers to combine practices</a:t>
            </a:r>
            <a:endParaRPr/>
          </a:p>
          <a:p>
            <a:pPr indent="-334327" lvl="0" marL="34290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/>
              <a:t>• Regional customization to address local challenges</a:t>
            </a:r>
            <a:endParaRPr/>
          </a:p>
          <a:p>
            <a:pPr indent="-334327" lvl="0" marL="34290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/>
              <a:t>• Annual or multi-annual commitments</a:t>
            </a:r>
            <a:endParaRPr/>
          </a:p>
          <a:p>
            <a:pPr indent="-334327" lvl="0" marL="34290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/>
              <a:t>• Complementary to other environmental measures</a:t>
            </a:r>
            <a:endParaRPr/>
          </a:p>
          <a:p>
            <a:pPr indent="-334327" lvl="0" marL="34290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/>
              <a:t>• Aligned with EU Green Deal targets: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  - 25% organic farming by 2030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  - 50% reduction in pesticides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  - 50% reduction in antimicrobials</a:t>
            </a:r>
            <a:endParaRPr/>
          </a:p>
          <a:p>
            <a:pPr indent="0" lvl="0" marL="342900" rtl="0" algn="l">
              <a:spcBef>
                <a:spcPts val="960"/>
              </a:spcBef>
              <a:spcAft>
                <a:spcPts val="0"/>
              </a:spcAft>
              <a:buNone/>
            </a:pPr>
            <a:r>
              <a:rPr lang="en-US" sz="1800"/>
              <a:t>   - 20% reduction in fertilizer use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E8A4BBB6012141B49EFFE1076129C9" ma:contentTypeVersion="13" ma:contentTypeDescription="Ein neues Dokument erstellen." ma:contentTypeScope="" ma:versionID="468c6e261e298defd5272165cd6c9d57">
  <xsd:schema xmlns:xsd="http://www.w3.org/2001/XMLSchema" xmlns:xs="http://www.w3.org/2001/XMLSchema" xmlns:p="http://schemas.microsoft.com/office/2006/metadata/properties" xmlns:ns2="8637f29a-3a7a-4f54-a7fe-724bd5a4101e" xmlns:ns3="17d0f3dc-460b-46ed-87bf-3d57471a8529" targetNamespace="http://schemas.microsoft.com/office/2006/metadata/properties" ma:root="true" ma:fieldsID="c9b4d7c67ec0174ad1dadefbb4d47b9c" ns2:_="" ns3:_="">
    <xsd:import namespace="8637f29a-3a7a-4f54-a7fe-724bd5a4101e"/>
    <xsd:import namespace="17d0f3dc-460b-46ed-87bf-3d57471a85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37f29a-3a7a-4f54-a7fe-724bd5a410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3f60f46b-fcfc-4f50-b02d-1cfa3ddb50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0f3dc-460b-46ed-87bf-3d57471a852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3b99d51-a8a5-4688-992c-cd46a44478a2}" ma:internalName="TaxCatchAll" ma:showField="CatchAllData" ma:web="17d0f3dc-460b-46ed-87bf-3d57471a85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37f29a-3a7a-4f54-a7fe-724bd5a4101e">
      <Terms xmlns="http://schemas.microsoft.com/office/infopath/2007/PartnerControls"/>
    </lcf76f155ced4ddcb4097134ff3c332f>
    <TaxCatchAll xmlns="17d0f3dc-460b-46ed-87bf-3d57471a8529" xsi:nil="true"/>
  </documentManagement>
</p:properties>
</file>

<file path=customXml/itemProps1.xml><?xml version="1.0" encoding="utf-8"?>
<ds:datastoreItem xmlns:ds="http://schemas.openxmlformats.org/officeDocument/2006/customXml" ds:itemID="{48D4C4C9-B9BF-4D1A-8211-1A0B3443E906}"/>
</file>

<file path=customXml/itemProps2.xml><?xml version="1.0" encoding="utf-8"?>
<ds:datastoreItem xmlns:ds="http://schemas.openxmlformats.org/officeDocument/2006/customXml" ds:itemID="{1AA577C6-F81B-4E9C-A403-5A0BEA41E2D5}"/>
</file>

<file path=customXml/itemProps3.xml><?xml version="1.0" encoding="utf-8"?>
<ds:datastoreItem xmlns:ds="http://schemas.openxmlformats.org/officeDocument/2006/customXml" ds:itemID="{A07BED7B-7EA5-4C5D-B585-6898D8DC6C9F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0x010100B6E8A4BBB6012141B49EFFE1076129C9</vt:lpwstr>
  </property>
</Properties>
</file>